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43">
          <p15:clr>
            <a:srgbClr val="A4A3A4"/>
          </p15:clr>
        </p15:guide>
        <p15:guide id="2" orient="horz" pos="3274">
          <p15:clr>
            <a:srgbClr val="A4A3A4"/>
          </p15:clr>
        </p15:guide>
        <p15:guide id="3" pos="317">
          <p15:clr>
            <a:srgbClr val="A4A3A4"/>
          </p15:clr>
        </p15:guide>
        <p15:guide id="4" orient="horz" pos="575">
          <p15:clr>
            <a:srgbClr val="A4A3A4"/>
          </p15:clr>
        </p15:guide>
        <p15:guide id="5" orient="horz" pos="303">
          <p15:clr>
            <a:srgbClr val="A4A3A4"/>
          </p15:clr>
        </p15:guide>
        <p15:guide id="6" pos="2880">
          <p15:clr>
            <a:srgbClr val="A4A3A4"/>
          </p15:clr>
        </p15:guide>
        <p15:guide id="7" pos="3039">
          <p15:clr>
            <a:srgbClr val="A4A3A4"/>
          </p15:clr>
        </p15:guide>
        <p15:guide id="8" orient="horz" pos="961">
          <p15:clr>
            <a:srgbClr val="A4A3A4"/>
          </p15:clr>
        </p15:guide>
        <p15:guide id="9" pos="2744">
          <p15:clr>
            <a:srgbClr val="A4A3A4"/>
          </p15:clr>
        </p15:guide>
        <p15:guide id="10" pos="544">
          <p15:clr>
            <a:srgbClr val="A4A3A4"/>
          </p15:clr>
        </p15:guide>
        <p15:guide id="11" orient="horz" pos="3138">
          <p15:clr>
            <a:srgbClr val="A4A3A4"/>
          </p15:clr>
        </p15:guide>
        <p15:guide id="12" orient="horz" pos="3025">
          <p15:clr>
            <a:srgbClr val="A4A3A4"/>
          </p15:clr>
        </p15:guide>
        <p15:guide id="13" pos="1927">
          <p15:clr>
            <a:srgbClr val="A4A3A4"/>
          </p15:clr>
        </p15:guide>
        <p15:guide id="14" pos="1678">
          <p15:clr>
            <a:srgbClr val="A4A3A4"/>
          </p15:clr>
        </p15:guide>
      </p15:sldGuideLst>
    </p:ext>
    <p:ext uri="GoogleSlidesCustomDataVersion2">
      <go:slidesCustomData xmlns:go="http://customooxmlschemas.google.com/" r:id="rId48" roundtripDataSignature="AMtx7miiTtI7GUigt6tufpbe+3lCuG9E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43"/>
        <p:guide pos="3274" orient="horz"/>
        <p:guide pos="317"/>
        <p:guide pos="575" orient="horz"/>
        <p:guide pos="303" orient="horz"/>
        <p:guide pos="2880"/>
        <p:guide pos="3039"/>
        <p:guide pos="961" orient="horz"/>
        <p:guide pos="2744"/>
        <p:guide pos="544"/>
        <p:guide pos="3138" orient="horz"/>
        <p:guide pos="3025" orient="horz"/>
        <p:guide pos="1927"/>
        <p:guide pos="167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slide" Target="slides/slide42.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p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 name="Google Shape;2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 name="Google Shape;2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1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p1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p1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p1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p1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1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p1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 name="Google Shape;33;p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2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p2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p2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2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4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2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p2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p2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 name="Google Shape;3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 name="Google Shape;4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2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3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3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3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s-MX">
                <a:latin typeface="Arial"/>
                <a:ea typeface="Arial"/>
                <a:cs typeface="Arial"/>
                <a:sym typeface="Arial"/>
              </a:rPr>
              <a:t>Válido para una definición textual</a:t>
            </a:r>
            <a:endParaRPr/>
          </a:p>
          <a:p>
            <a:pPr indent="0" lvl="0" marL="0" rtl="0" algn="l">
              <a:lnSpc>
                <a:spcPct val="100000"/>
              </a:lnSpc>
              <a:spcBef>
                <a:spcPts val="0"/>
              </a:spcBef>
              <a:spcAft>
                <a:spcPts val="0"/>
              </a:spcAft>
              <a:buSzPts val="1400"/>
              <a:buNone/>
            </a:pPr>
            <a:r>
              <a:rPr lang="es-MX" sz="1200">
                <a:solidFill>
                  <a:schemeClr val="dk1"/>
                </a:solidFill>
                <a:latin typeface="Arial"/>
                <a:ea typeface="Arial"/>
                <a:cs typeface="Arial"/>
                <a:sym typeface="Arial"/>
              </a:rPr>
              <a:t>Las citas deberán emplearse en “definiciones” señalando autor / fuente / año</a:t>
            </a:r>
            <a:endParaRPr sz="12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rPr lang="es-MX" sz="1200">
                <a:solidFill>
                  <a:schemeClr val="dk1"/>
                </a:solidFill>
                <a:latin typeface="Arial"/>
                <a:ea typeface="Arial"/>
                <a:cs typeface="Arial"/>
                <a:sym typeface="Arial"/>
              </a:rPr>
              <a:t>Las citas no deberían exceder el máximo de 100 palabras de cita </a:t>
            </a:r>
            <a:r>
              <a:rPr i="1" lang="es-MX" sz="1200">
                <a:solidFill>
                  <a:schemeClr val="dk1"/>
                </a:solidFill>
                <a:latin typeface="Arial"/>
                <a:ea typeface="Arial"/>
                <a:cs typeface="Arial"/>
                <a:sym typeface="Arial"/>
              </a:rPr>
              <a:t>textual</a:t>
            </a:r>
            <a:r>
              <a:rPr lang="es-MX" sz="1200">
                <a:solidFill>
                  <a:schemeClr val="dk1"/>
                </a:solidFill>
                <a:latin typeface="Arial"/>
                <a:ea typeface="Arial"/>
                <a:cs typeface="Arial"/>
                <a:sym typeface="Arial"/>
              </a:rPr>
              <a:t>. Deberían estar intercaladas las observaciones o explicaciones del experto.</a:t>
            </a:r>
            <a:endParaRPr sz="12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251" name="Google Shape;251;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3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p3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p3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p3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p3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 name="Google Shape;46;p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p3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4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p4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 name="Google Shape;52;p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 name="Google Shape;60;p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 name="Google Shape;68;p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 name="Google Shape;74;p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 name="Google Shape;8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7"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18" name="Shape 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19"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42"/>
          <p:cNvGrpSpPr/>
          <p:nvPr/>
        </p:nvGrpSpPr>
        <p:grpSpPr>
          <a:xfrm>
            <a:off x="944054" y="5343295"/>
            <a:ext cx="7804380" cy="215403"/>
            <a:chOff x="944054" y="5343295"/>
            <a:chExt cx="7804380" cy="215403"/>
          </a:xfrm>
        </p:grpSpPr>
        <p:sp>
          <p:nvSpPr>
            <p:cNvPr id="11" name="Google Shape;11;p42"/>
            <p:cNvSpPr txBox="1"/>
            <p:nvPr/>
          </p:nvSpPr>
          <p:spPr>
            <a:xfrm>
              <a:off x="944054" y="5343295"/>
              <a:ext cx="1810111" cy="2154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800"/>
                <a:buFont typeface="Calibri"/>
                <a:buNone/>
              </a:pPr>
              <a:r>
                <a:rPr b="0" i="0" lang="es-MX" sz="800" u="none" cap="none" strike="noStrike">
                  <a:solidFill>
                    <a:srgbClr val="7F7F7F"/>
                  </a:solidFill>
                  <a:latin typeface="Calibri"/>
                  <a:ea typeface="Calibri"/>
                  <a:cs typeface="Calibri"/>
                  <a:sym typeface="Calibri"/>
                </a:rPr>
                <a:t>DIRECCIÓN DE PERSONAS  •  SESIÓN 13</a:t>
              </a:r>
              <a:endParaRPr b="0" i="0" sz="1400" u="none" cap="none" strike="noStrike">
                <a:solidFill>
                  <a:srgbClr val="000000"/>
                </a:solidFill>
                <a:latin typeface="Arial"/>
                <a:ea typeface="Arial"/>
                <a:cs typeface="Arial"/>
                <a:sym typeface="Arial"/>
              </a:endParaRPr>
            </a:p>
          </p:txBody>
        </p:sp>
        <p:sp>
          <p:nvSpPr>
            <p:cNvPr id="12" name="Google Shape;12;p42"/>
            <p:cNvSpPr/>
            <p:nvPr/>
          </p:nvSpPr>
          <p:spPr>
            <a:xfrm>
              <a:off x="7361516" y="5371562"/>
              <a:ext cx="1386918"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MX" sz="600" u="none" cap="none" strike="noStrike">
                  <a:solidFill>
                    <a:srgbClr val="7F7F7F"/>
                  </a:solidFill>
                  <a:latin typeface="Calibri"/>
                  <a:ea typeface="Calibri"/>
                  <a:cs typeface="Calibri"/>
                  <a:sym typeface="Calibri"/>
                </a:rPr>
                <a:t>© ISIL. Todos los derechos reservados</a:t>
              </a:r>
              <a:endParaRPr b="0" i="0" sz="1400" u="none" cap="none" strike="noStrike">
                <a:solidFill>
                  <a:srgbClr val="000000"/>
                </a:solidFill>
                <a:latin typeface="Arial"/>
                <a:ea typeface="Arial"/>
                <a:cs typeface="Arial"/>
                <a:sym typeface="Arial"/>
              </a:endParaRPr>
            </a:p>
          </p:txBody>
        </p:sp>
      </p:grpSp>
      <p:pic>
        <p:nvPicPr>
          <p:cNvPr id="13" name="Google Shape;13;p42"/>
          <p:cNvPicPr preferRelativeResize="0"/>
          <p:nvPr/>
        </p:nvPicPr>
        <p:blipFill rotWithShape="1">
          <a:blip r:embed="rId1">
            <a:alphaModFix amt="20000"/>
          </a:blip>
          <a:srcRect b="0" l="0" r="0" t="0"/>
          <a:stretch/>
        </p:blipFill>
        <p:spPr>
          <a:xfrm>
            <a:off x="495300" y="5322472"/>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6.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asana.com/es/resources/cross-functional-team" TargetMode="External"/><Relationship Id="rId4" Type="http://schemas.openxmlformats.org/officeDocument/2006/relationships/hyperlink" Target="https://www.ingenioempresa.com/analisis-de-alternativa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 name="Shape 24"/>
        <p:cNvGrpSpPr/>
        <p:nvPr/>
      </p:nvGrpSpPr>
      <p:grpSpPr>
        <a:xfrm>
          <a:off x="0" y="0"/>
          <a:ext cx="0" cy="0"/>
          <a:chOff x="0" y="0"/>
          <a:chExt cx="0" cy="0"/>
        </a:xfrm>
      </p:grpSpPr>
      <p:sp>
        <p:nvSpPr>
          <p:cNvPr id="25" name="Google Shape;25;p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 name="Google Shape;26;p1"/>
          <p:cNvSpPr txBox="1"/>
          <p:nvPr/>
        </p:nvSpPr>
        <p:spPr>
          <a:xfrm>
            <a:off x="3181108" y="3037171"/>
            <a:ext cx="5500550" cy="2031325"/>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FFFFFF"/>
              </a:buClr>
              <a:buSzPts val="1280"/>
              <a:buFont typeface="Arial"/>
              <a:buChar char="•"/>
            </a:pPr>
            <a:r>
              <a:rPr b="0" i="0" lang="es-MX" sz="1600" u="none" cap="none" strike="noStrike">
                <a:solidFill>
                  <a:srgbClr val="FFFFFF"/>
                </a:solidFill>
                <a:latin typeface="Calibri"/>
                <a:ea typeface="Calibri"/>
                <a:cs typeface="Calibri"/>
                <a:sym typeface="Calibri"/>
              </a:rPr>
              <a:t>Acciones para lograr equipos inter áreas </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FFFFFF"/>
              </a:buClr>
              <a:buSzPts val="1280"/>
              <a:buFont typeface="Arial"/>
              <a:buChar char="•"/>
            </a:pPr>
            <a:r>
              <a:rPr b="0" i="0" lang="es-MX" sz="1600" u="none" cap="none" strike="noStrike">
                <a:solidFill>
                  <a:srgbClr val="FFFFFF"/>
                </a:solidFill>
                <a:latin typeface="Calibri"/>
                <a:ea typeface="Calibri"/>
                <a:cs typeface="Calibri"/>
                <a:sym typeface="Calibri"/>
              </a:rPr>
              <a:t>Metodología de generación de ideas co creativas</a:t>
            </a:r>
            <a:endParaRPr b="0" i="0" sz="1600" u="none" cap="none" strike="noStrike">
              <a:solidFill>
                <a:srgbClr val="FFFFFF"/>
              </a:solidFill>
              <a:latin typeface="Calibri"/>
              <a:ea typeface="Calibri"/>
              <a:cs typeface="Calibri"/>
              <a:sym typeface="Calibri"/>
            </a:endParaRPr>
          </a:p>
          <a:p>
            <a:pPr indent="-177800" lvl="0" marL="177800" marR="0" rtl="0" algn="l">
              <a:lnSpc>
                <a:spcPct val="100000"/>
              </a:lnSpc>
              <a:spcBef>
                <a:spcPts val="0"/>
              </a:spcBef>
              <a:spcAft>
                <a:spcPts val="0"/>
              </a:spcAft>
              <a:buClr>
                <a:srgbClr val="FFFFFF"/>
              </a:buClr>
              <a:buSzPts val="1280"/>
              <a:buFont typeface="Arial"/>
              <a:buChar char="•"/>
            </a:pPr>
            <a:r>
              <a:rPr b="0" i="0" lang="es-MX" sz="1600" u="none" cap="none" strike="noStrike">
                <a:solidFill>
                  <a:srgbClr val="FFFFFF"/>
                </a:solidFill>
                <a:latin typeface="Calibri"/>
                <a:ea typeface="Calibri"/>
                <a:cs typeface="Calibri"/>
                <a:sym typeface="Calibri"/>
              </a:rPr>
              <a:t>Orientación al problema</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FFFFFF"/>
              </a:buClr>
              <a:buSzPts val="1280"/>
              <a:buFont typeface="Arial"/>
              <a:buChar char="•"/>
            </a:pPr>
            <a:r>
              <a:rPr b="0" i="0" lang="es-MX" sz="1600" u="none" cap="none" strike="noStrike">
                <a:solidFill>
                  <a:srgbClr val="FFFFFF"/>
                </a:solidFill>
                <a:latin typeface="Calibri"/>
                <a:ea typeface="Calibri"/>
                <a:cs typeface="Calibri"/>
                <a:sym typeface="Calibri"/>
              </a:rPr>
              <a:t>Generación de alternativas</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FFFFFF"/>
              </a:buClr>
              <a:buSzPts val="1280"/>
              <a:buFont typeface="Arial"/>
              <a:buChar char="•"/>
            </a:pPr>
            <a:r>
              <a:rPr b="0" i="0" lang="es-MX" sz="1600" u="none" cap="none" strike="noStrike">
                <a:solidFill>
                  <a:srgbClr val="FFFFFF"/>
                </a:solidFill>
                <a:latin typeface="Calibri"/>
                <a:ea typeface="Calibri"/>
                <a:cs typeface="Calibri"/>
                <a:sym typeface="Calibri"/>
              </a:rPr>
              <a:t>Valoración de alternativas</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FFFFFF"/>
              </a:buClr>
              <a:buSzPts val="1280"/>
              <a:buFont typeface="Arial"/>
              <a:buChar char="•"/>
            </a:pPr>
            <a:r>
              <a:rPr b="0" i="0" lang="es-MX" sz="1600" u="none" cap="none" strike="noStrike">
                <a:solidFill>
                  <a:srgbClr val="FFFFFF"/>
                </a:solidFill>
                <a:latin typeface="Calibri"/>
                <a:ea typeface="Calibri"/>
                <a:cs typeface="Calibri"/>
                <a:sym typeface="Calibri"/>
              </a:rPr>
              <a:t>Preguntas de exploración en equipo</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FFFFFF"/>
              </a:buClr>
              <a:buSzPts val="1280"/>
              <a:buFont typeface="Arial"/>
              <a:buChar char="•"/>
            </a:pPr>
            <a:r>
              <a:rPr b="0" i="0" lang="es-MX" sz="1600" u="none" cap="none" strike="noStrike">
                <a:solidFill>
                  <a:srgbClr val="FFFFFF"/>
                </a:solidFill>
                <a:latin typeface="Calibri"/>
                <a:ea typeface="Calibri"/>
                <a:cs typeface="Calibri"/>
                <a:sym typeface="Calibri"/>
              </a:rPr>
              <a:t>Elección de mejores opciones valoradas</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FFFFFF"/>
              </a:buClr>
              <a:buSzPts val="1280"/>
              <a:buFont typeface="Arial"/>
              <a:buChar char="•"/>
            </a:pPr>
            <a:r>
              <a:rPr b="0" i="0" lang="es-MX" sz="1600" u="none" cap="none" strike="noStrike">
                <a:solidFill>
                  <a:srgbClr val="FFFFFF"/>
                </a:solidFill>
                <a:latin typeface="Calibri"/>
                <a:ea typeface="Calibri"/>
                <a:cs typeface="Calibri"/>
                <a:sym typeface="Calibri"/>
              </a:rPr>
              <a:t>Uso de Jamboard como medio de trabajo colaborativo</a:t>
            </a:r>
            <a:endParaRPr b="0" i="0" sz="1400" u="none" cap="none" strike="noStrike">
              <a:solidFill>
                <a:srgbClr val="000000"/>
              </a:solidFill>
              <a:latin typeface="Arial"/>
              <a:ea typeface="Arial"/>
              <a:cs typeface="Arial"/>
              <a:sym typeface="Arial"/>
            </a:endParaRPr>
          </a:p>
        </p:txBody>
      </p:sp>
      <p:cxnSp>
        <p:nvCxnSpPr>
          <p:cNvPr id="27" name="Google Shape;27;p1"/>
          <p:cNvCxnSpPr/>
          <p:nvPr/>
        </p:nvCxnSpPr>
        <p:spPr>
          <a:xfrm>
            <a:off x="3044504" y="1710303"/>
            <a:ext cx="0" cy="774883"/>
          </a:xfrm>
          <a:prstGeom prst="straightConnector1">
            <a:avLst/>
          </a:prstGeom>
          <a:noFill/>
          <a:ln cap="flat" cmpd="sng" w="25400">
            <a:solidFill>
              <a:srgbClr val="FFFFFF"/>
            </a:solidFill>
            <a:prstDash val="solid"/>
            <a:round/>
            <a:headEnd len="sm" w="sm" type="none"/>
            <a:tailEnd len="sm" w="sm" type="none"/>
          </a:ln>
        </p:spPr>
      </p:cxnSp>
      <p:sp>
        <p:nvSpPr>
          <p:cNvPr id="28" name="Google Shape;28;p1"/>
          <p:cNvSpPr txBox="1"/>
          <p:nvPr/>
        </p:nvSpPr>
        <p:spPr>
          <a:xfrm>
            <a:off x="2045305" y="1802569"/>
            <a:ext cx="964250" cy="8925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5800"/>
              <a:buFont typeface="Arial"/>
              <a:buNone/>
            </a:pPr>
            <a:r>
              <a:rPr b="0" i="0" lang="es-MX" sz="5800" u="none" cap="none" strike="noStrike">
                <a:solidFill>
                  <a:srgbClr val="FFFFFF"/>
                </a:solidFill>
                <a:latin typeface="Calibri"/>
                <a:ea typeface="Calibri"/>
                <a:cs typeface="Calibri"/>
                <a:sym typeface="Calibri"/>
              </a:rPr>
              <a:t>13</a:t>
            </a:r>
            <a:endParaRPr b="0" i="0" sz="5800" u="none" cap="none" strike="noStrike">
              <a:solidFill>
                <a:srgbClr val="FFFFFF"/>
              </a:solidFill>
              <a:latin typeface="Calibri"/>
              <a:ea typeface="Calibri"/>
              <a:cs typeface="Calibri"/>
              <a:sym typeface="Calibri"/>
            </a:endParaRPr>
          </a:p>
        </p:txBody>
      </p:sp>
      <p:sp>
        <p:nvSpPr>
          <p:cNvPr id="29" name="Google Shape;29;p1"/>
          <p:cNvSpPr txBox="1"/>
          <p:nvPr/>
        </p:nvSpPr>
        <p:spPr>
          <a:xfrm>
            <a:off x="2096830" y="1674447"/>
            <a:ext cx="873152"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0" i="0" lang="es-MX" sz="1800" u="none" cap="none" strike="noStrike">
                <a:solidFill>
                  <a:schemeClr val="lt1"/>
                </a:solidFill>
                <a:latin typeface="Calibri"/>
                <a:ea typeface="Calibri"/>
                <a:cs typeface="Calibri"/>
                <a:sym typeface="Calibri"/>
              </a:rPr>
              <a:t>SESIÓN</a:t>
            </a:r>
            <a:endParaRPr b="0" i="0" sz="1400" u="none" cap="none" strike="noStrike">
              <a:solidFill>
                <a:srgbClr val="000000"/>
              </a:solidFill>
              <a:latin typeface="Arial"/>
              <a:ea typeface="Arial"/>
              <a:cs typeface="Arial"/>
              <a:sym typeface="Arial"/>
            </a:endParaRPr>
          </a:p>
        </p:txBody>
      </p:sp>
      <p:sp>
        <p:nvSpPr>
          <p:cNvPr id="30" name="Google Shape;30;p1"/>
          <p:cNvSpPr txBox="1"/>
          <p:nvPr/>
        </p:nvSpPr>
        <p:spPr>
          <a:xfrm>
            <a:off x="3181108" y="1710303"/>
            <a:ext cx="4596087" cy="89749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3600"/>
              <a:buFont typeface="Arial"/>
              <a:buNone/>
            </a:pPr>
            <a:r>
              <a:rPr b="1" i="0" lang="es-MX" sz="3600" u="none" cap="none" strike="noStrike">
                <a:solidFill>
                  <a:srgbClr val="FFFFFF"/>
                </a:solidFill>
                <a:latin typeface="Calibri"/>
                <a:ea typeface="Calibri"/>
                <a:cs typeface="Calibri"/>
                <a:sym typeface="Calibri"/>
              </a:rPr>
              <a:t>GESTIÓN DE EQUIPOS VIRTUALES</a:t>
            </a:r>
            <a:endParaRPr b="1" i="0" sz="3600" u="none" cap="none" strike="noStrik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0"/>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METODOLOGÍA DE GENERACIÓN DE IDEAS CO CREATIVAS</a:t>
            </a:r>
            <a:endParaRPr b="0" i="0" sz="1300" u="none" cap="none" strike="noStrike">
              <a:solidFill>
                <a:srgbClr val="438AD7"/>
              </a:solidFill>
              <a:latin typeface="Calibri"/>
              <a:ea typeface="Calibri"/>
              <a:cs typeface="Calibri"/>
              <a:sym typeface="Calibri"/>
            </a:endParaRPr>
          </a:p>
        </p:txBody>
      </p:sp>
      <p:sp>
        <p:nvSpPr>
          <p:cNvPr id="90" name="Google Shape;90;p10"/>
          <p:cNvSpPr/>
          <p:nvPr/>
        </p:nvSpPr>
        <p:spPr>
          <a:xfrm>
            <a:off x="512021" y="958073"/>
            <a:ext cx="7948585" cy="181584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Calibri"/>
              <a:buNone/>
            </a:pPr>
            <a:r>
              <a:rPr b="0" i="0" lang="es-MX" sz="1600" u="none" cap="none" strike="noStrike">
                <a:solidFill>
                  <a:schemeClr val="dk1"/>
                </a:solidFill>
                <a:latin typeface="Calibri"/>
                <a:ea typeface="Calibri"/>
                <a:cs typeface="Calibri"/>
                <a:sym typeface="Calibri"/>
              </a:rPr>
              <a:t>Existen varias técnicas y herramientas para estimular la creatividad en los equipos.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600"/>
              <a:buFont typeface="Calibri"/>
              <a:buNone/>
            </a:pPr>
            <a:r>
              <a:rPr b="0" i="0" lang="es-MX" sz="1600" u="none" cap="none" strike="noStrike">
                <a:solidFill>
                  <a:schemeClr val="dk1"/>
                </a:solidFill>
                <a:latin typeface="Calibri"/>
                <a:ea typeface="Calibri"/>
                <a:cs typeface="Calibri"/>
                <a:sym typeface="Calibri"/>
              </a:rPr>
              <a:t>Mencionamos algunas de ellas: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70C0"/>
              </a:buClr>
              <a:buSzPts val="1600"/>
              <a:buFont typeface="Calibri"/>
              <a:buNone/>
            </a:pPr>
            <a:r>
              <a:rPr b="1" i="0" lang="es-MX" sz="1600" u="sng" cap="none" strike="noStrike">
                <a:solidFill>
                  <a:srgbClr val="0070C0"/>
                </a:solidFill>
                <a:latin typeface="Calibri"/>
                <a:ea typeface="Calibri"/>
                <a:cs typeface="Calibri"/>
                <a:sym typeface="Calibri"/>
              </a:rPr>
              <a:t>Tormenta de ideas (Brainstorming)</a:t>
            </a:r>
            <a:r>
              <a:rPr b="0" i="0" lang="es-MX" sz="1600" u="none" cap="none" strike="noStrike">
                <a:solidFill>
                  <a:srgbClr val="0070C0"/>
                </a:solidFill>
                <a:latin typeface="Calibri"/>
                <a:ea typeface="Calibri"/>
                <a:cs typeface="Calibri"/>
                <a:sym typeface="Calibri"/>
              </a:rPr>
              <a:t>: </a:t>
            </a:r>
            <a:r>
              <a:rPr b="0" i="0" lang="es-MX" sz="1600" u="none" cap="none" strike="noStrike">
                <a:solidFill>
                  <a:schemeClr val="dk1"/>
                </a:solidFill>
                <a:latin typeface="Calibri"/>
                <a:ea typeface="Calibri"/>
                <a:cs typeface="Calibri"/>
                <a:sym typeface="Calibri"/>
              </a:rPr>
              <a:t>Es una técnica de creatividad que fomenta la generación de ideas sobre un tema o problema determinado. Permite generar una gran cantidad de nuevas ideas relacionadas con un tema o pregunta, mediante la acumulación espontánea.</a:t>
            </a:r>
            <a:endParaRPr b="0" i="0" sz="1600" u="none" cap="none" strike="noStrike">
              <a:solidFill>
                <a:schemeClr val="dk1"/>
              </a:solidFill>
              <a:latin typeface="Calibri"/>
              <a:ea typeface="Calibri"/>
              <a:cs typeface="Calibri"/>
              <a:sym typeface="Calibri"/>
            </a:endParaRPr>
          </a:p>
        </p:txBody>
      </p:sp>
      <p:sp>
        <p:nvSpPr>
          <p:cNvPr id="91" name="Google Shape;91;p10"/>
          <p:cNvSpPr/>
          <p:nvPr/>
        </p:nvSpPr>
        <p:spPr>
          <a:xfrm>
            <a:off x="512022" y="3004924"/>
            <a:ext cx="4627869" cy="15696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70C0"/>
              </a:buClr>
              <a:buSzPts val="1600"/>
              <a:buFont typeface="Calibri"/>
              <a:buNone/>
            </a:pPr>
            <a:r>
              <a:rPr b="1" i="0" lang="es-MX" sz="1600" u="sng" cap="none" strike="noStrike">
                <a:solidFill>
                  <a:srgbClr val="0070C0"/>
                </a:solidFill>
                <a:latin typeface="Calibri"/>
                <a:ea typeface="Calibri"/>
                <a:cs typeface="Calibri"/>
                <a:sym typeface="Calibri"/>
              </a:rPr>
              <a:t>Mundos Relacionados (Related worlds)</a:t>
            </a:r>
            <a:r>
              <a:rPr b="0" i="0" lang="es-MX" sz="1600" u="sng" cap="none" strike="noStrike">
                <a:solidFill>
                  <a:srgbClr val="0070C0"/>
                </a:solidFill>
                <a:latin typeface="Calibri"/>
                <a:ea typeface="Calibri"/>
                <a:cs typeface="Calibri"/>
                <a:sym typeface="Calibri"/>
              </a:rPr>
              <a:t>:</a:t>
            </a:r>
            <a:r>
              <a:rPr b="0" i="0" lang="es-MX" sz="1600" u="none" cap="none" strike="noStrike">
                <a:solidFill>
                  <a:srgbClr val="0070C0"/>
                </a:solidFill>
                <a:latin typeface="Calibri"/>
                <a:ea typeface="Calibri"/>
                <a:cs typeface="Calibri"/>
                <a:sym typeface="Calibri"/>
              </a:rPr>
              <a:t> </a:t>
            </a:r>
            <a:r>
              <a:rPr b="0" i="0" lang="es-MX" sz="1600" u="none" cap="none" strike="noStrike">
                <a:solidFill>
                  <a:schemeClr val="dk1"/>
                </a:solidFill>
                <a:latin typeface="Calibri"/>
                <a:ea typeface="Calibri"/>
                <a:cs typeface="Calibri"/>
                <a:sym typeface="Calibri"/>
              </a:rPr>
              <a:t>Permite descubrir diferentes enfoques gracias a pensar cómo se resolvería un mismo problema en distintos sectores o mundos. Esta herramienta permite crear gracias a la polinización cruzada entre mundos aparentemente dispares. </a:t>
            </a:r>
            <a:endParaRPr b="0" i="0" sz="1400" u="none" cap="none" strike="noStrike">
              <a:solidFill>
                <a:srgbClr val="000000"/>
              </a:solidFill>
              <a:latin typeface="Arial"/>
              <a:ea typeface="Arial"/>
              <a:cs typeface="Arial"/>
              <a:sym typeface="Arial"/>
            </a:endParaRPr>
          </a:p>
        </p:txBody>
      </p:sp>
      <p:pic>
        <p:nvPicPr>
          <p:cNvPr id="92" name="Google Shape;92;p10"/>
          <p:cNvPicPr preferRelativeResize="0"/>
          <p:nvPr/>
        </p:nvPicPr>
        <p:blipFill rotWithShape="1">
          <a:blip r:embed="rId3">
            <a:alphaModFix/>
          </a:blip>
          <a:srcRect b="0" l="0" r="0" t="0"/>
          <a:stretch/>
        </p:blipFill>
        <p:spPr>
          <a:xfrm>
            <a:off x="5139891" y="2731146"/>
            <a:ext cx="3928261" cy="24176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1"/>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METODOLOGÍA DE GENERACIÓN DE IDEAS CO CREATIVAS</a:t>
            </a:r>
            <a:endParaRPr b="0" i="0" sz="1300" u="none" cap="none" strike="noStrike">
              <a:solidFill>
                <a:srgbClr val="438AD7"/>
              </a:solidFill>
              <a:latin typeface="Calibri"/>
              <a:ea typeface="Calibri"/>
              <a:cs typeface="Calibri"/>
              <a:sym typeface="Calibri"/>
            </a:endParaRPr>
          </a:p>
        </p:txBody>
      </p:sp>
      <p:sp>
        <p:nvSpPr>
          <p:cNvPr id="98" name="Google Shape;98;p11"/>
          <p:cNvSpPr txBox="1"/>
          <p:nvPr/>
        </p:nvSpPr>
        <p:spPr>
          <a:xfrm>
            <a:off x="512023" y="942954"/>
            <a:ext cx="7794579" cy="15696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1600"/>
              <a:buFont typeface="Calibri"/>
              <a:buNone/>
            </a:pPr>
            <a:r>
              <a:rPr b="1" i="0" lang="es-MX" sz="1600" u="sng" cap="none" strike="noStrike">
                <a:solidFill>
                  <a:srgbClr val="0070C0"/>
                </a:solidFill>
                <a:latin typeface="Calibri"/>
                <a:ea typeface="Calibri"/>
                <a:cs typeface="Calibri"/>
                <a:sym typeface="Calibri"/>
              </a:rPr>
              <a:t>Memoria Futura</a:t>
            </a:r>
            <a:r>
              <a:rPr b="0" i="0" lang="es-MX" sz="1600" u="sng" cap="none" strike="noStrike">
                <a:solidFill>
                  <a:srgbClr val="0070C0"/>
                </a:solidFill>
                <a:latin typeface="Calibri"/>
                <a:ea typeface="Calibri"/>
                <a:cs typeface="Calibri"/>
                <a:sym typeface="Calibri"/>
              </a:rPr>
              <a:t>:</a:t>
            </a:r>
            <a:r>
              <a:rPr b="0" i="0" lang="es-MX" sz="1600" u="none" cap="none" strike="noStrike">
                <a:solidFill>
                  <a:srgbClr val="0070C0"/>
                </a:solidFill>
                <a:latin typeface="Calibri"/>
                <a:ea typeface="Calibri"/>
                <a:cs typeface="Calibri"/>
                <a:sym typeface="Calibri"/>
              </a:rPr>
              <a:t> </a:t>
            </a:r>
            <a:r>
              <a:rPr b="0" i="0" lang="es-MX" sz="1600" u="none" cap="none" strike="noStrike">
                <a:solidFill>
                  <a:schemeClr val="dk1"/>
                </a:solidFill>
                <a:latin typeface="Calibri"/>
                <a:ea typeface="Calibri"/>
                <a:cs typeface="Calibri"/>
                <a:sym typeface="Calibri"/>
              </a:rPr>
              <a:t>Permite la visualización del tipo específico de realidad que quieres atraer a tu vida.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70C0"/>
              </a:buClr>
              <a:buSzPts val="1600"/>
              <a:buFont typeface="Calibri"/>
              <a:buNone/>
            </a:pPr>
            <a:r>
              <a:rPr b="1" i="0" lang="es-MX" sz="1600" u="sng" cap="none" strike="noStrike">
                <a:solidFill>
                  <a:srgbClr val="0070C0"/>
                </a:solidFill>
                <a:latin typeface="Calibri"/>
                <a:ea typeface="Calibri"/>
                <a:cs typeface="Calibri"/>
                <a:sym typeface="Calibri"/>
              </a:rPr>
              <a:t>De lo Imposible a lo Posible (Impossible to Possible)</a:t>
            </a:r>
            <a:r>
              <a:rPr b="0" i="0" lang="es-MX" sz="1600" u="sng" cap="none" strike="noStrike">
                <a:solidFill>
                  <a:srgbClr val="0070C0"/>
                </a:solidFill>
                <a:latin typeface="Calibri"/>
                <a:ea typeface="Calibri"/>
                <a:cs typeface="Calibri"/>
                <a:sym typeface="Calibri"/>
              </a:rPr>
              <a:t>: </a:t>
            </a:r>
            <a:r>
              <a:rPr b="0" i="0" lang="es-MX" sz="1600" u="none" cap="none" strike="noStrike">
                <a:solidFill>
                  <a:schemeClr val="dk1"/>
                </a:solidFill>
                <a:latin typeface="Calibri"/>
                <a:ea typeface="Calibri"/>
                <a:cs typeface="Calibri"/>
                <a:sym typeface="Calibri"/>
              </a:rPr>
              <a:t>Fomenta la generación de ideas sobre un tema o problema determinado, mediante la visualización de la situación desde diferentes perspectivas, provoca la aparición de nuevas alternativas de solución.</a:t>
            </a:r>
            <a:endParaRPr b="0" i="0" sz="1600" u="none" cap="none" strike="noStrike">
              <a:solidFill>
                <a:schemeClr val="dk1"/>
              </a:solidFill>
              <a:latin typeface="Calibri"/>
              <a:ea typeface="Calibri"/>
              <a:cs typeface="Calibri"/>
              <a:sym typeface="Calibri"/>
            </a:endParaRPr>
          </a:p>
        </p:txBody>
      </p:sp>
      <p:sp>
        <p:nvSpPr>
          <p:cNvPr id="99" name="Google Shape;99;p11"/>
          <p:cNvSpPr txBox="1"/>
          <p:nvPr/>
        </p:nvSpPr>
        <p:spPr>
          <a:xfrm>
            <a:off x="512023" y="3581412"/>
            <a:ext cx="4627868" cy="13233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1600"/>
              <a:buFont typeface="Calibri"/>
              <a:buNone/>
            </a:pPr>
            <a:r>
              <a:rPr b="1" i="0" lang="es-MX" sz="1600" u="sng" cap="none" strike="noStrike">
                <a:solidFill>
                  <a:srgbClr val="0070C0"/>
                </a:solidFill>
                <a:latin typeface="Calibri"/>
                <a:ea typeface="Calibri"/>
                <a:cs typeface="Calibri"/>
                <a:sym typeface="Calibri"/>
              </a:rPr>
              <a:t>Técnica de los seis sombreros para pensar: </a:t>
            </a:r>
            <a:r>
              <a:rPr b="0" i="0" lang="es-MX" sz="1600" u="none" cap="none" strike="noStrike">
                <a:solidFill>
                  <a:schemeClr val="dk1"/>
                </a:solidFill>
                <a:latin typeface="Calibri"/>
                <a:ea typeface="Calibri"/>
                <a:cs typeface="Calibri"/>
                <a:sym typeface="Calibri"/>
              </a:rPr>
              <a:t>Los seis sombreros representan seis maneras de pensar y deben ser considerados como direcciones de pensamiento y no etiquetas. Los sombreros se utilizan proactivamente y no reactivamente.</a:t>
            </a:r>
            <a:endParaRPr b="0" i="0" sz="1600" u="none" cap="none" strike="noStrike">
              <a:solidFill>
                <a:schemeClr val="dk1"/>
              </a:solidFill>
              <a:latin typeface="Calibri"/>
              <a:ea typeface="Calibri"/>
              <a:cs typeface="Calibri"/>
              <a:sym typeface="Calibri"/>
            </a:endParaRPr>
          </a:p>
        </p:txBody>
      </p:sp>
      <p:sp>
        <p:nvSpPr>
          <p:cNvPr id="100" name="Google Shape;100;p11"/>
          <p:cNvSpPr txBox="1"/>
          <p:nvPr/>
        </p:nvSpPr>
        <p:spPr>
          <a:xfrm>
            <a:off x="512023" y="2647279"/>
            <a:ext cx="4685041"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1600"/>
              <a:buFont typeface="Calibri"/>
              <a:buNone/>
            </a:pPr>
            <a:r>
              <a:rPr b="1" i="0" lang="es-MX" sz="1600" u="sng" cap="none" strike="noStrike">
                <a:solidFill>
                  <a:srgbClr val="0070C0"/>
                </a:solidFill>
                <a:latin typeface="Calibri"/>
                <a:ea typeface="Calibri"/>
                <a:cs typeface="Calibri"/>
                <a:sym typeface="Calibri"/>
              </a:rPr>
              <a:t>¿Y si...? (Assumption Reversal)</a:t>
            </a:r>
            <a:r>
              <a:rPr b="0" i="0" lang="es-MX" sz="1600" u="sng" cap="none" strike="noStrike">
                <a:solidFill>
                  <a:srgbClr val="0070C0"/>
                </a:solidFill>
                <a:latin typeface="Calibri"/>
                <a:ea typeface="Calibri"/>
                <a:cs typeface="Calibri"/>
                <a:sym typeface="Calibri"/>
              </a:rPr>
              <a:t>:</a:t>
            </a:r>
            <a:r>
              <a:rPr b="0" i="0" lang="es-MX" sz="1600" u="none" cap="none" strike="noStrike">
                <a:solidFill>
                  <a:schemeClr val="dk1"/>
                </a:solidFill>
                <a:latin typeface="Calibri"/>
                <a:ea typeface="Calibri"/>
                <a:cs typeface="Calibri"/>
                <a:sym typeface="Calibri"/>
              </a:rPr>
              <a:t> Permite cuestionar el status quo para conseguir una nueva perspectiva sobre el problema o la necesidad.</a:t>
            </a:r>
            <a:endParaRPr b="0" i="0" sz="1600" u="none" cap="none" strike="noStrike">
              <a:solidFill>
                <a:schemeClr val="dk1"/>
              </a:solidFill>
              <a:latin typeface="Calibri"/>
              <a:ea typeface="Calibri"/>
              <a:cs typeface="Calibri"/>
              <a:sym typeface="Calibri"/>
            </a:endParaRPr>
          </a:p>
        </p:txBody>
      </p:sp>
      <p:pic>
        <p:nvPicPr>
          <p:cNvPr id="101" name="Google Shape;101;p11"/>
          <p:cNvPicPr preferRelativeResize="0"/>
          <p:nvPr/>
        </p:nvPicPr>
        <p:blipFill rotWithShape="1">
          <a:blip r:embed="rId3">
            <a:alphaModFix/>
          </a:blip>
          <a:srcRect b="0" l="0" r="0" t="0"/>
          <a:stretch/>
        </p:blipFill>
        <p:spPr>
          <a:xfrm>
            <a:off x="5139891" y="2731146"/>
            <a:ext cx="3928261" cy="24176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2"/>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p12"/>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MX" sz="2800" u="none" cap="none" strike="noStrike">
                <a:solidFill>
                  <a:schemeClr val="lt1"/>
                </a:solidFill>
                <a:latin typeface="Calibri"/>
                <a:ea typeface="Calibri"/>
                <a:cs typeface="Calibri"/>
                <a:sym typeface="Calibri"/>
              </a:rPr>
              <a:t>/ ORIENTACIÓN AL PROBLEMA</a:t>
            </a:r>
            <a:endParaRPr b="0" i="0" sz="1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3"/>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ORIENTACIÓN AL PROBLEMA</a:t>
            </a:r>
            <a:endParaRPr b="0" i="0" sz="1300" u="none" cap="none" strike="noStrike">
              <a:solidFill>
                <a:srgbClr val="438AD7"/>
              </a:solidFill>
              <a:latin typeface="Calibri"/>
              <a:ea typeface="Calibri"/>
              <a:cs typeface="Calibri"/>
              <a:sym typeface="Calibri"/>
            </a:endParaRPr>
          </a:p>
        </p:txBody>
      </p:sp>
      <p:sp>
        <p:nvSpPr>
          <p:cNvPr id="114" name="Google Shape;114;p13"/>
          <p:cNvSpPr txBox="1"/>
          <p:nvPr/>
        </p:nvSpPr>
        <p:spPr>
          <a:xfrm>
            <a:off x="512023" y="904032"/>
            <a:ext cx="7849552" cy="206210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600"/>
              <a:buFont typeface="Calibri"/>
              <a:buNone/>
            </a:pPr>
            <a:r>
              <a:rPr b="1" i="0" lang="es-MX" sz="1600" u="none" cap="none" strike="noStrike">
                <a:solidFill>
                  <a:schemeClr val="dk1"/>
                </a:solidFill>
                <a:latin typeface="Calibri"/>
                <a:ea typeface="Calibri"/>
                <a:cs typeface="Calibri"/>
                <a:sym typeface="Calibri"/>
              </a:rPr>
              <a:t>¿Qué es un problema?</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600"/>
              <a:buFont typeface="Calibri"/>
              <a:buNone/>
            </a:pPr>
            <a:r>
              <a:t/>
            </a:r>
            <a:endParaRPr b="1" i="0" sz="16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1600"/>
              <a:buFont typeface="Calibri"/>
              <a:buNone/>
            </a:pPr>
            <a:r>
              <a:rPr b="0" i="0" lang="es-MX" sz="1600" u="none" cap="none" strike="noStrike">
                <a:solidFill>
                  <a:schemeClr val="dk1"/>
                </a:solidFill>
                <a:latin typeface="Calibri"/>
                <a:ea typeface="Calibri"/>
                <a:cs typeface="Calibri"/>
                <a:sym typeface="Calibri"/>
              </a:rPr>
              <a:t>En el Diccionario de la Real Academia Española encontramos algunas definiciones a “problema” que vale la pena recordar:</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269875" lvl="0" marL="446088" marR="0" rtl="0" algn="just">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Cuestión que se trata de aclarar.</a:t>
            </a:r>
            <a:endParaRPr b="0" i="0" sz="1400" u="none" cap="none" strike="noStrike">
              <a:solidFill>
                <a:srgbClr val="000000"/>
              </a:solidFill>
              <a:latin typeface="Arial"/>
              <a:ea typeface="Arial"/>
              <a:cs typeface="Arial"/>
              <a:sym typeface="Arial"/>
            </a:endParaRPr>
          </a:p>
          <a:p>
            <a:pPr indent="-269875" lvl="0" marL="446088" marR="0" rtl="0" algn="just">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Conjunto de hechos o circunstancias que dificultan la consecución de algún fin.</a:t>
            </a:r>
            <a:endParaRPr b="0" i="0" sz="1400" u="none" cap="none" strike="noStrike">
              <a:solidFill>
                <a:srgbClr val="000000"/>
              </a:solidFill>
              <a:latin typeface="Arial"/>
              <a:ea typeface="Arial"/>
              <a:cs typeface="Arial"/>
              <a:sym typeface="Arial"/>
            </a:endParaRPr>
          </a:p>
          <a:p>
            <a:pPr indent="-269875" lvl="0" marL="446088" marR="0" rtl="0" algn="just">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Disgusto, preocupación. </a:t>
            </a:r>
            <a:endParaRPr b="0" i="0" sz="1400" u="none" cap="none" strike="noStrike">
              <a:solidFill>
                <a:srgbClr val="000000"/>
              </a:solidFill>
              <a:latin typeface="Arial"/>
              <a:ea typeface="Arial"/>
              <a:cs typeface="Arial"/>
              <a:sym typeface="Arial"/>
            </a:endParaRPr>
          </a:p>
        </p:txBody>
      </p:sp>
      <p:pic>
        <p:nvPicPr>
          <p:cNvPr id="115" name="Google Shape;115;p13"/>
          <p:cNvPicPr preferRelativeResize="0"/>
          <p:nvPr/>
        </p:nvPicPr>
        <p:blipFill rotWithShape="1">
          <a:blip r:embed="rId3">
            <a:alphaModFix/>
          </a:blip>
          <a:srcRect b="0" l="0" r="0" t="0"/>
          <a:stretch/>
        </p:blipFill>
        <p:spPr>
          <a:xfrm>
            <a:off x="4697127" y="2966135"/>
            <a:ext cx="3487353" cy="23249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4"/>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ORIENTACIÓN AL PROBLEMA</a:t>
            </a:r>
            <a:endParaRPr b="0" i="0" sz="1300" u="none" cap="none" strike="noStrike">
              <a:solidFill>
                <a:srgbClr val="438AD7"/>
              </a:solidFill>
              <a:latin typeface="Calibri"/>
              <a:ea typeface="Calibri"/>
              <a:cs typeface="Calibri"/>
              <a:sym typeface="Calibri"/>
            </a:endParaRPr>
          </a:p>
        </p:txBody>
      </p:sp>
      <p:sp>
        <p:nvSpPr>
          <p:cNvPr id="121" name="Google Shape;121;p14"/>
          <p:cNvSpPr txBox="1"/>
          <p:nvPr/>
        </p:nvSpPr>
        <p:spPr>
          <a:xfrm>
            <a:off x="512022" y="921172"/>
            <a:ext cx="8113500" cy="378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En un equipo virtual o semipresencial así como en el entorno presencial, es completamente normal y esperable afrontar problemas, por lo tanto necesitamos aceptar la posibilidad y no intentar negarlo, debido a que esta actitud solo demora entrar en la fase de solución.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Cabe resaltar que en un equipo virtual es posible que ninguno de los miembros se conozca en persona, o quizás algunos se conozcan en persona y otros no. Este factor aunque no parezca así, tiene influencia en la actitud que los miembros del equipo asumen respecto al problema.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En este momento es importante recordar qué es un equipo, según la Real Academia Española: “Grupo de personas organizado para una investigación o servicio determinados”.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Para Ezequiel, Ander-Egg (2001) “</a:t>
            </a:r>
            <a:r>
              <a:rPr b="1" i="1" lang="es-MX" sz="1600" u="none" cap="none" strike="noStrike">
                <a:solidFill>
                  <a:srgbClr val="7030A0"/>
                </a:solidFill>
                <a:latin typeface="Calibri"/>
                <a:ea typeface="Calibri"/>
                <a:cs typeface="Calibri"/>
                <a:sym typeface="Calibri"/>
              </a:rPr>
              <a:t>Trabajo en equipo</a:t>
            </a:r>
            <a:r>
              <a:rPr b="0" i="0" lang="es-MX" sz="1600" u="none" cap="none" strike="noStrike">
                <a:solidFill>
                  <a:schemeClr val="dk1"/>
                </a:solidFill>
                <a:latin typeface="Calibri"/>
                <a:ea typeface="Calibri"/>
                <a:cs typeface="Calibri"/>
                <a:sym typeface="Calibri"/>
              </a:rPr>
              <a:t>” es llevado a cabo por un “</a:t>
            </a:r>
            <a:r>
              <a:rPr b="0" i="1" lang="es-MX" sz="1600" u="none" cap="none" strike="noStrike">
                <a:solidFill>
                  <a:srgbClr val="7030A0"/>
                </a:solidFill>
                <a:latin typeface="Calibri"/>
                <a:ea typeface="Calibri"/>
                <a:cs typeface="Calibri"/>
                <a:sym typeface="Calibri"/>
              </a:rPr>
              <a:t>pequeño número de personas que, con conocimiento y habilidades complementarias, unen sus capacidades para lograr determinados objetivos y realizar actividades orientadas hacia la consecución de los mismos</a:t>
            </a:r>
            <a:r>
              <a:rPr b="0" i="0" lang="es-MX" sz="1600" u="none" cap="none" strike="noStrike">
                <a:solidFill>
                  <a:schemeClr val="dk1"/>
                </a:solidFill>
                <a:latin typeface="Calibri"/>
                <a:ea typeface="Calibri"/>
                <a:cs typeface="Calibri"/>
                <a:sym typeface="Calibri"/>
              </a:rPr>
              <a:t>”. </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5"/>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ORIENTACIÓN AL PROBLEMA</a:t>
            </a:r>
            <a:endParaRPr b="0" i="0" sz="1300" u="none" cap="none" strike="noStrike">
              <a:solidFill>
                <a:srgbClr val="438AD7"/>
              </a:solidFill>
              <a:latin typeface="Calibri"/>
              <a:ea typeface="Calibri"/>
              <a:cs typeface="Calibri"/>
              <a:sym typeface="Calibri"/>
            </a:endParaRPr>
          </a:p>
        </p:txBody>
      </p:sp>
      <p:sp>
        <p:nvSpPr>
          <p:cNvPr id="127" name="Google Shape;127;p15"/>
          <p:cNvSpPr txBox="1"/>
          <p:nvPr/>
        </p:nvSpPr>
        <p:spPr>
          <a:xfrm>
            <a:off x="512023" y="889989"/>
            <a:ext cx="7519614"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En un equipo se requiere formar confianza, sin confianza el equipo no se consolidará.</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Considerando los puntos mencionados</a:t>
            </a:r>
            <a:r>
              <a:rPr b="0" i="0" lang="es-MX" sz="1600" u="none" cap="none" strike="noStrike">
                <a:solidFill>
                  <a:srgbClr val="99C652"/>
                </a:solidFill>
                <a:latin typeface="Calibri"/>
                <a:ea typeface="Calibri"/>
                <a:cs typeface="Calibri"/>
                <a:sym typeface="Calibri"/>
              </a:rPr>
              <a:t>, </a:t>
            </a:r>
            <a:r>
              <a:rPr b="0" i="1" lang="es-MX" sz="1600" u="sng" cap="none" strike="noStrike">
                <a:solidFill>
                  <a:srgbClr val="99C652"/>
                </a:solidFill>
                <a:latin typeface="Calibri"/>
                <a:ea typeface="Calibri"/>
                <a:cs typeface="Calibri"/>
                <a:sym typeface="Calibri"/>
              </a:rPr>
              <a:t>necesitamos crear confianza en el equipo virtual </a:t>
            </a:r>
            <a:r>
              <a:rPr b="0" i="0" lang="es-MX" sz="1600" u="none" cap="none" strike="noStrike">
                <a:solidFill>
                  <a:schemeClr val="dk1"/>
                </a:solidFill>
                <a:latin typeface="Calibri"/>
                <a:ea typeface="Calibri"/>
                <a:cs typeface="Calibri"/>
                <a:sym typeface="Calibri"/>
              </a:rPr>
              <a:t>para poder resolver los problemas.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Algunas herramientas poderosas </a:t>
            </a:r>
            <a:r>
              <a:rPr b="0" i="1" lang="es-MX" sz="1600" u="sng" cap="none" strike="noStrike">
                <a:solidFill>
                  <a:srgbClr val="99C652"/>
                </a:solidFill>
                <a:latin typeface="Calibri"/>
                <a:ea typeface="Calibri"/>
                <a:cs typeface="Calibri"/>
                <a:sym typeface="Calibri"/>
              </a:rPr>
              <a:t>para lograrlo </a:t>
            </a:r>
            <a:r>
              <a:rPr b="0" i="0" lang="es-MX" sz="1600" u="none" cap="none" strike="noStrike">
                <a:solidFill>
                  <a:schemeClr val="dk1"/>
                </a:solidFill>
                <a:latin typeface="Calibri"/>
                <a:ea typeface="Calibri"/>
                <a:cs typeface="Calibri"/>
                <a:sym typeface="Calibri"/>
              </a:rPr>
              <a:t>son las siguientes: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99C652"/>
              </a:buClr>
              <a:buSzPts val="1600"/>
              <a:buFont typeface="Arial"/>
              <a:buChar char="•"/>
            </a:pPr>
            <a:r>
              <a:rPr b="0" i="0" lang="es-MX" sz="1600" u="none" cap="none" strike="noStrike">
                <a:solidFill>
                  <a:srgbClr val="99C652"/>
                </a:solidFill>
                <a:latin typeface="Calibri"/>
                <a:ea typeface="Calibri"/>
                <a:cs typeface="Calibri"/>
                <a:sym typeface="Calibri"/>
              </a:rPr>
              <a:t>Generar acercamiento: </a:t>
            </a:r>
            <a:r>
              <a:rPr b="0" i="0" lang="es-MX" sz="1600" u="none" cap="none" strike="noStrike">
                <a:solidFill>
                  <a:schemeClr val="dk1"/>
                </a:solidFill>
                <a:latin typeface="Calibri"/>
                <a:ea typeface="Calibri"/>
                <a:cs typeface="Calibri"/>
                <a:sym typeface="Calibri"/>
              </a:rPr>
              <a:t>Mediante el uso de cámaras prendidas en las reuniones virtuales.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99C652"/>
              </a:buClr>
              <a:buSzPts val="1600"/>
              <a:buFont typeface="Arial"/>
              <a:buChar char="•"/>
            </a:pPr>
            <a:r>
              <a:rPr b="0" i="0" lang="es-MX" sz="1600" u="none" cap="none" strike="noStrike">
                <a:solidFill>
                  <a:srgbClr val="99C652"/>
                </a:solidFill>
                <a:latin typeface="Calibri"/>
                <a:ea typeface="Calibri"/>
                <a:cs typeface="Calibri"/>
                <a:sym typeface="Calibri"/>
              </a:rPr>
              <a:t>Ser coherente: </a:t>
            </a:r>
            <a:r>
              <a:rPr b="0" i="0" lang="es-MX" sz="1600" u="none" cap="none" strike="noStrike">
                <a:solidFill>
                  <a:schemeClr val="dk1"/>
                </a:solidFill>
                <a:latin typeface="Calibri"/>
                <a:ea typeface="Calibri"/>
                <a:cs typeface="Calibri"/>
                <a:sym typeface="Calibri"/>
              </a:rPr>
              <a:t>Entre el desempeño esperado según el rol asignado y el desempeño mostrado en la realidad.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99C652"/>
              </a:buClr>
              <a:buSzPts val="1600"/>
              <a:buFont typeface="Arial"/>
              <a:buChar char="•"/>
            </a:pPr>
            <a:r>
              <a:rPr b="0" i="0" lang="es-MX" sz="1600" u="none" cap="none" strike="noStrike">
                <a:solidFill>
                  <a:srgbClr val="99C652"/>
                </a:solidFill>
                <a:latin typeface="Calibri"/>
                <a:ea typeface="Calibri"/>
                <a:cs typeface="Calibri"/>
                <a:sym typeface="Calibri"/>
              </a:rPr>
              <a:t>Mostrar </a:t>
            </a:r>
            <a:r>
              <a:rPr b="0" i="0" lang="es-MX" sz="1600" u="none" cap="none" strike="noStrike">
                <a:solidFill>
                  <a:schemeClr val="dk1"/>
                </a:solidFill>
                <a:latin typeface="Calibri"/>
                <a:ea typeface="Calibri"/>
                <a:cs typeface="Calibri"/>
                <a:sym typeface="Calibri"/>
              </a:rPr>
              <a:t>profesionalismo, respeto, honestidad y otros </a:t>
            </a:r>
            <a:r>
              <a:rPr b="0" i="0" lang="es-MX" sz="1600" u="none" cap="none" strike="noStrike">
                <a:solidFill>
                  <a:srgbClr val="99C652"/>
                </a:solidFill>
                <a:latin typeface="Calibri"/>
                <a:ea typeface="Calibri"/>
                <a:cs typeface="Calibri"/>
                <a:sym typeface="Calibri"/>
              </a:rPr>
              <a:t>valores que representen al equipo</a:t>
            </a:r>
            <a:r>
              <a:rPr b="0" i="0" lang="es-MX" sz="16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Manejar técnicas de </a:t>
            </a:r>
            <a:r>
              <a:rPr b="0" i="0" lang="es-MX" sz="1600" u="none" cap="none" strike="noStrike">
                <a:solidFill>
                  <a:srgbClr val="99C652"/>
                </a:solidFill>
                <a:latin typeface="Calibri"/>
                <a:ea typeface="Calibri"/>
                <a:cs typeface="Calibri"/>
                <a:sym typeface="Calibri"/>
              </a:rPr>
              <a:t>comunicación y escucha activa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Dominar habilidades de la </a:t>
            </a:r>
            <a:r>
              <a:rPr b="0" i="0" lang="es-MX" sz="1600" u="none" cap="none" strike="noStrike">
                <a:solidFill>
                  <a:srgbClr val="99C652"/>
                </a:solidFill>
                <a:latin typeface="Calibri"/>
                <a:ea typeface="Calibri"/>
                <a:cs typeface="Calibri"/>
                <a:sym typeface="Calibri"/>
              </a:rPr>
              <a:t>inteligencia emocional</a:t>
            </a:r>
            <a:endParaRPr b="0" i="0" sz="1600" u="none" cap="none" strike="noStrike">
              <a:solidFill>
                <a:srgbClr val="99C652"/>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6"/>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ORIENTACIÓN AL PROBLEMA</a:t>
            </a:r>
            <a:endParaRPr b="0" i="0" sz="1300" u="none" cap="none" strike="noStrike">
              <a:solidFill>
                <a:srgbClr val="438AD7"/>
              </a:solidFill>
              <a:latin typeface="Calibri"/>
              <a:ea typeface="Calibri"/>
              <a:cs typeface="Calibri"/>
              <a:sym typeface="Calibri"/>
            </a:endParaRPr>
          </a:p>
        </p:txBody>
      </p:sp>
      <p:sp>
        <p:nvSpPr>
          <p:cNvPr id="133" name="Google Shape;133;p16"/>
          <p:cNvSpPr txBox="1"/>
          <p:nvPr/>
        </p:nvSpPr>
        <p:spPr>
          <a:xfrm>
            <a:off x="512023" y="805148"/>
            <a:ext cx="7896600" cy="427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Formando y conservando la confianza en un equipo de trabajo, será posible asumir responsabilidades con perseverancia y entusiasmo, dispuestos a resolver el problema.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Los problemas son situaciones incómodas, de angustia, presión, incertidumbre, mucho trabajo y estrés y si no está completamente compenetrado el equipo, no será posible tener la disposición de todos sus miembros en la solución definitiva. Una aparente solución solo servirá para que el problema vuelva a manifestarse más adelante, afectando al equipo.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Los </a:t>
            </a:r>
            <a:r>
              <a:rPr b="1" i="0" lang="es-MX" sz="1600" u="sng" cap="none" strike="noStrike">
                <a:solidFill>
                  <a:schemeClr val="dk1"/>
                </a:solidFill>
                <a:latin typeface="Calibri"/>
                <a:ea typeface="Calibri"/>
                <a:cs typeface="Calibri"/>
                <a:sym typeface="Calibri"/>
              </a:rPr>
              <a:t>componentes de la orientación hacia los problemas </a:t>
            </a:r>
            <a:r>
              <a:rPr b="0" i="0" lang="es-MX" sz="1600" u="none" cap="none" strike="noStrike">
                <a:solidFill>
                  <a:schemeClr val="dk1"/>
                </a:solidFill>
                <a:latin typeface="Calibri"/>
                <a:ea typeface="Calibri"/>
                <a:cs typeface="Calibri"/>
                <a:sym typeface="Calibri"/>
              </a:rPr>
              <a:t>son: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1" i="0" lang="es-MX" sz="1600" u="none" cap="none" strike="noStrike">
                <a:solidFill>
                  <a:schemeClr val="dk1"/>
                </a:solidFill>
                <a:latin typeface="Calibri"/>
                <a:ea typeface="Calibri"/>
                <a:cs typeface="Calibri"/>
                <a:sym typeface="Calibri"/>
              </a:rPr>
              <a:t>Percepción del problema. </a:t>
            </a:r>
            <a:r>
              <a:rPr b="0" i="0" lang="es-MX" sz="1600" u="none" cap="none" strike="noStrike">
                <a:solidFill>
                  <a:schemeClr val="dk1"/>
                </a:solidFill>
                <a:latin typeface="Calibri"/>
                <a:ea typeface="Calibri"/>
                <a:cs typeface="Calibri"/>
                <a:sym typeface="Calibri"/>
              </a:rPr>
              <a:t>Esto no siempre es fácil, ya que existe una fuerte tendencia a pasar por alto, minimizar o incluso negar los problemas.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1" i="0" lang="es-MX" sz="1600" u="none" cap="none" strike="noStrike">
                <a:solidFill>
                  <a:schemeClr val="dk1"/>
                </a:solidFill>
                <a:latin typeface="Calibri"/>
                <a:ea typeface="Calibri"/>
                <a:cs typeface="Calibri"/>
                <a:sym typeface="Calibri"/>
              </a:rPr>
              <a:t>Valoración del problema. </a:t>
            </a:r>
            <a:r>
              <a:rPr b="0" i="0" lang="es-MX" sz="1600" u="none" cap="none" strike="noStrike">
                <a:solidFill>
                  <a:schemeClr val="dk1"/>
                </a:solidFill>
                <a:latin typeface="Calibri"/>
                <a:ea typeface="Calibri"/>
                <a:cs typeface="Calibri"/>
                <a:sym typeface="Calibri"/>
              </a:rPr>
              <a:t>Un problema puede enfocarse como una amenaza, facilitando la ansiedad; o como un desafío u oportunidad para aprender o cambiar para mejor.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1" i="0" lang="es-MX" sz="1600" u="none" cap="none" strike="noStrike">
                <a:solidFill>
                  <a:schemeClr val="dk1"/>
                </a:solidFill>
                <a:latin typeface="Calibri"/>
                <a:ea typeface="Calibri"/>
                <a:cs typeface="Calibri"/>
                <a:sym typeface="Calibri"/>
              </a:rPr>
              <a:t>Control. </a:t>
            </a:r>
            <a:r>
              <a:rPr b="0" i="0" lang="es-MX" sz="1600" u="none" cap="none" strike="noStrike">
                <a:solidFill>
                  <a:schemeClr val="dk1"/>
                </a:solidFill>
                <a:latin typeface="Calibri"/>
                <a:ea typeface="Calibri"/>
                <a:cs typeface="Calibri"/>
                <a:sym typeface="Calibri"/>
              </a:rPr>
              <a:t>Cuanto más cree el equipo que el problema tiene solución y confía en su capacidad de afrontarlos, mejor les hace frente. Cuanto menos cree, mayor es la ansiedad y la conducta de evitación y más intenta que otros sean los que le resuelvan los problemas.</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7"/>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p17"/>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MX" sz="2800" u="none" cap="none" strike="noStrike">
                <a:solidFill>
                  <a:schemeClr val="lt1"/>
                </a:solidFill>
                <a:latin typeface="Calibri"/>
                <a:ea typeface="Calibri"/>
                <a:cs typeface="Calibri"/>
                <a:sym typeface="Calibri"/>
              </a:rPr>
              <a:t>/ GENERACIÓN DE ALTERNATIVAS</a:t>
            </a:r>
            <a:endParaRPr b="0" i="0" sz="1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8"/>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GENERACIÓN DE ALTERNATIVAS</a:t>
            </a:r>
            <a:endParaRPr b="0" i="0" sz="1300" u="none" cap="none" strike="noStrike">
              <a:solidFill>
                <a:srgbClr val="438AD7"/>
              </a:solidFill>
              <a:latin typeface="Calibri"/>
              <a:ea typeface="Calibri"/>
              <a:cs typeface="Calibri"/>
              <a:sym typeface="Calibri"/>
            </a:endParaRPr>
          </a:p>
        </p:txBody>
      </p:sp>
      <p:sp>
        <p:nvSpPr>
          <p:cNvPr id="146" name="Google Shape;146;p18"/>
          <p:cNvSpPr txBox="1"/>
          <p:nvPr/>
        </p:nvSpPr>
        <p:spPr>
          <a:xfrm>
            <a:off x="419493" y="700780"/>
            <a:ext cx="8451130" cy="607539"/>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La generación de alternativas es una técnica creativa. Las técnicas creativas son el conjunto de métodos o sistemas que nos ayudan a desarrollar el proceso de generación de ideas creativas.  </a:t>
            </a:r>
            <a:endParaRPr b="0" i="0" sz="1400" u="none" cap="none" strike="noStrike">
              <a:solidFill>
                <a:srgbClr val="000000"/>
              </a:solidFill>
              <a:latin typeface="Arial"/>
              <a:ea typeface="Arial"/>
              <a:cs typeface="Arial"/>
              <a:sym typeface="Arial"/>
            </a:endParaRPr>
          </a:p>
        </p:txBody>
      </p:sp>
      <p:pic>
        <p:nvPicPr>
          <p:cNvPr id="147" name="Google Shape;147;p18"/>
          <p:cNvPicPr preferRelativeResize="0"/>
          <p:nvPr/>
        </p:nvPicPr>
        <p:blipFill rotWithShape="1">
          <a:blip r:embed="rId3">
            <a:alphaModFix/>
          </a:blip>
          <a:srcRect b="0" l="0" r="0" t="0"/>
          <a:stretch/>
        </p:blipFill>
        <p:spPr>
          <a:xfrm>
            <a:off x="1871980" y="1308319"/>
            <a:ext cx="5400040" cy="37604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GENERACIÓN DE ALTERNATIVAS</a:t>
            </a:r>
            <a:endParaRPr b="0" i="0" sz="1300" u="none" cap="none" strike="noStrike">
              <a:solidFill>
                <a:srgbClr val="438AD7"/>
              </a:solidFill>
              <a:latin typeface="Calibri"/>
              <a:ea typeface="Calibri"/>
              <a:cs typeface="Calibri"/>
              <a:sym typeface="Calibri"/>
            </a:endParaRPr>
          </a:p>
        </p:txBody>
      </p:sp>
      <p:pic>
        <p:nvPicPr>
          <p:cNvPr id="153" name="Google Shape;153;p19"/>
          <p:cNvPicPr preferRelativeResize="0"/>
          <p:nvPr/>
        </p:nvPicPr>
        <p:blipFill rotWithShape="1">
          <a:blip r:embed="rId3">
            <a:alphaModFix/>
          </a:blip>
          <a:srcRect b="0" l="0" r="0" t="0"/>
          <a:stretch/>
        </p:blipFill>
        <p:spPr>
          <a:xfrm>
            <a:off x="1508289" y="583254"/>
            <a:ext cx="5857999" cy="454849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2"/>
          <p:cNvSpPr txBox="1"/>
          <p:nvPr/>
        </p:nvSpPr>
        <p:spPr>
          <a:xfrm>
            <a:off x="554989" y="887730"/>
            <a:ext cx="7836314" cy="3939540"/>
          </a:xfrm>
          <a:prstGeom prst="rect">
            <a:avLst/>
          </a:prstGeom>
          <a:noFill/>
          <a:ln>
            <a:noFill/>
          </a:ln>
        </p:spPr>
        <p:txBody>
          <a:bodyPr anchorCtr="0" anchor="t" bIns="0" lIns="0" spcFirstLastPara="1" rIns="0" wrap="square" tIns="0">
            <a:spAutoFit/>
          </a:bodyPr>
          <a:lstStyle/>
          <a:p>
            <a:pPr indent="-285750" lvl="0" marL="297475"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Las actividades y reuniones en equipos requieren de nosotros nuestra atención, compromiso, entusiasmo y otras competencias personales y sociales. En un entorno virtual, al no estar en contacto físico, las reuniones de equipo pueden ser muy difíciles, frustrantes, distantes, improductivas y incluso conflictivas. </a:t>
            </a:r>
            <a:endParaRPr b="0" i="0" sz="1600" u="none" cap="none" strike="noStrike">
              <a:solidFill>
                <a:schemeClr val="dk1"/>
              </a:solidFill>
              <a:latin typeface="Calibri"/>
              <a:ea typeface="Calibri"/>
              <a:cs typeface="Calibri"/>
              <a:sym typeface="Calibri"/>
            </a:endParaRPr>
          </a:p>
          <a:p>
            <a:pPr indent="-285750" lvl="0" marL="297475"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Para que esto no nos suceda, en esta sesión mencionaremos algunas herramientas para la gestión de equipos virtuales, todas son herramientas y acciones que llevamos a cabo en las reuniones presenciales y que nos servirán en el entorno virtual para no dejar de lograr los objetivos del equipo:</a:t>
            </a:r>
            <a:endParaRPr b="0" i="0" sz="1600" u="none" cap="none" strike="noStrike">
              <a:solidFill>
                <a:schemeClr val="dk1"/>
              </a:solidFill>
              <a:latin typeface="Calibri"/>
              <a:ea typeface="Calibri"/>
              <a:cs typeface="Calibri"/>
              <a:sym typeface="Calibri"/>
            </a:endParaRPr>
          </a:p>
          <a:p>
            <a:pPr indent="-447675" lvl="0" marL="893763" marR="0" rtl="0" algn="l">
              <a:lnSpc>
                <a:spcPct val="100000"/>
              </a:lnSpc>
              <a:spcBef>
                <a:spcPts val="0"/>
              </a:spcBef>
              <a:spcAft>
                <a:spcPts val="0"/>
              </a:spcAft>
              <a:buClr>
                <a:schemeClr val="dk1"/>
              </a:buClr>
              <a:buSzPts val="1600"/>
              <a:buFont typeface="Calibri"/>
              <a:buAutoNum type="arabicPeriod"/>
            </a:pPr>
            <a:r>
              <a:rPr b="0" i="0" lang="es-MX" sz="1600" u="none" cap="none" strike="noStrike">
                <a:solidFill>
                  <a:schemeClr val="dk1"/>
                </a:solidFill>
                <a:latin typeface="Calibri"/>
                <a:ea typeface="Calibri"/>
                <a:cs typeface="Calibri"/>
                <a:sym typeface="Calibri"/>
              </a:rPr>
              <a:t>Acciones para lograr equipos inter áreas </a:t>
            </a:r>
            <a:endParaRPr b="0" i="0" sz="1400" u="none" cap="none" strike="noStrike">
              <a:solidFill>
                <a:srgbClr val="000000"/>
              </a:solidFill>
              <a:latin typeface="Arial"/>
              <a:ea typeface="Arial"/>
              <a:cs typeface="Arial"/>
              <a:sym typeface="Arial"/>
            </a:endParaRPr>
          </a:p>
          <a:p>
            <a:pPr indent="-447675" lvl="0" marL="893763" marR="0" rtl="0" algn="l">
              <a:lnSpc>
                <a:spcPct val="100000"/>
              </a:lnSpc>
              <a:spcBef>
                <a:spcPts val="0"/>
              </a:spcBef>
              <a:spcAft>
                <a:spcPts val="0"/>
              </a:spcAft>
              <a:buClr>
                <a:schemeClr val="dk1"/>
              </a:buClr>
              <a:buSzPts val="1600"/>
              <a:buFont typeface="Calibri"/>
              <a:buAutoNum type="arabicPeriod"/>
            </a:pPr>
            <a:r>
              <a:rPr b="0" i="0" lang="es-MX" sz="1600" u="none" cap="none" strike="noStrike">
                <a:solidFill>
                  <a:schemeClr val="dk1"/>
                </a:solidFill>
                <a:latin typeface="Calibri"/>
                <a:ea typeface="Calibri"/>
                <a:cs typeface="Calibri"/>
                <a:sym typeface="Calibri"/>
              </a:rPr>
              <a:t>Metodología de generación de ideas co creativas</a:t>
            </a:r>
            <a:endParaRPr b="0" i="0" sz="1600" u="none" cap="none" strike="noStrike">
              <a:solidFill>
                <a:schemeClr val="dk1"/>
              </a:solidFill>
              <a:latin typeface="Calibri"/>
              <a:ea typeface="Calibri"/>
              <a:cs typeface="Calibri"/>
              <a:sym typeface="Calibri"/>
            </a:endParaRPr>
          </a:p>
          <a:p>
            <a:pPr indent="-447675" lvl="0" marL="893763" marR="0" rtl="0" algn="l">
              <a:lnSpc>
                <a:spcPct val="100000"/>
              </a:lnSpc>
              <a:spcBef>
                <a:spcPts val="0"/>
              </a:spcBef>
              <a:spcAft>
                <a:spcPts val="0"/>
              </a:spcAft>
              <a:buClr>
                <a:schemeClr val="dk1"/>
              </a:buClr>
              <a:buSzPts val="1600"/>
              <a:buFont typeface="Calibri"/>
              <a:buAutoNum type="arabicPeriod"/>
            </a:pPr>
            <a:r>
              <a:rPr b="0" i="0" lang="es-MX" sz="1600" u="none" cap="none" strike="noStrike">
                <a:solidFill>
                  <a:schemeClr val="dk1"/>
                </a:solidFill>
                <a:latin typeface="Calibri"/>
                <a:ea typeface="Calibri"/>
                <a:cs typeface="Calibri"/>
                <a:sym typeface="Calibri"/>
              </a:rPr>
              <a:t>Orientación al problema</a:t>
            </a:r>
            <a:endParaRPr b="0" i="0" sz="1400" u="none" cap="none" strike="noStrike">
              <a:solidFill>
                <a:srgbClr val="000000"/>
              </a:solidFill>
              <a:latin typeface="Arial"/>
              <a:ea typeface="Arial"/>
              <a:cs typeface="Arial"/>
              <a:sym typeface="Arial"/>
            </a:endParaRPr>
          </a:p>
          <a:p>
            <a:pPr indent="-447675" lvl="0" marL="893763" marR="0" rtl="0" algn="l">
              <a:lnSpc>
                <a:spcPct val="100000"/>
              </a:lnSpc>
              <a:spcBef>
                <a:spcPts val="0"/>
              </a:spcBef>
              <a:spcAft>
                <a:spcPts val="0"/>
              </a:spcAft>
              <a:buClr>
                <a:schemeClr val="dk1"/>
              </a:buClr>
              <a:buSzPts val="1600"/>
              <a:buFont typeface="Calibri"/>
              <a:buAutoNum type="arabicPeriod"/>
            </a:pPr>
            <a:r>
              <a:rPr b="0" i="0" lang="es-MX" sz="1600" u="none" cap="none" strike="noStrike">
                <a:solidFill>
                  <a:schemeClr val="dk1"/>
                </a:solidFill>
                <a:latin typeface="Calibri"/>
                <a:ea typeface="Calibri"/>
                <a:cs typeface="Calibri"/>
                <a:sym typeface="Calibri"/>
              </a:rPr>
              <a:t>Generación de alternativas</a:t>
            </a:r>
            <a:endParaRPr b="0" i="0" sz="1400" u="none" cap="none" strike="noStrike">
              <a:solidFill>
                <a:srgbClr val="000000"/>
              </a:solidFill>
              <a:latin typeface="Arial"/>
              <a:ea typeface="Arial"/>
              <a:cs typeface="Arial"/>
              <a:sym typeface="Arial"/>
            </a:endParaRPr>
          </a:p>
          <a:p>
            <a:pPr indent="-447675" lvl="0" marL="893763" marR="0" rtl="0" algn="l">
              <a:lnSpc>
                <a:spcPct val="100000"/>
              </a:lnSpc>
              <a:spcBef>
                <a:spcPts val="0"/>
              </a:spcBef>
              <a:spcAft>
                <a:spcPts val="0"/>
              </a:spcAft>
              <a:buClr>
                <a:schemeClr val="dk1"/>
              </a:buClr>
              <a:buSzPts val="1600"/>
              <a:buFont typeface="Calibri"/>
              <a:buAutoNum type="arabicPeriod"/>
            </a:pPr>
            <a:r>
              <a:rPr b="0" i="0" lang="es-MX" sz="1600" u="none" cap="none" strike="noStrike">
                <a:solidFill>
                  <a:schemeClr val="dk1"/>
                </a:solidFill>
                <a:latin typeface="Calibri"/>
                <a:ea typeface="Calibri"/>
                <a:cs typeface="Calibri"/>
                <a:sym typeface="Calibri"/>
              </a:rPr>
              <a:t>Valoración de alternativas</a:t>
            </a:r>
            <a:endParaRPr b="0" i="0" sz="1400" u="none" cap="none" strike="noStrike">
              <a:solidFill>
                <a:srgbClr val="000000"/>
              </a:solidFill>
              <a:latin typeface="Arial"/>
              <a:ea typeface="Arial"/>
              <a:cs typeface="Arial"/>
              <a:sym typeface="Arial"/>
            </a:endParaRPr>
          </a:p>
          <a:p>
            <a:pPr indent="-447675" lvl="0" marL="893763" marR="0" rtl="0" algn="l">
              <a:lnSpc>
                <a:spcPct val="100000"/>
              </a:lnSpc>
              <a:spcBef>
                <a:spcPts val="0"/>
              </a:spcBef>
              <a:spcAft>
                <a:spcPts val="0"/>
              </a:spcAft>
              <a:buClr>
                <a:schemeClr val="dk1"/>
              </a:buClr>
              <a:buSzPts val="1600"/>
              <a:buFont typeface="Calibri"/>
              <a:buAutoNum type="arabicPeriod"/>
            </a:pPr>
            <a:r>
              <a:rPr b="0" i="0" lang="es-MX" sz="1600" u="none" cap="none" strike="noStrike">
                <a:solidFill>
                  <a:schemeClr val="dk1"/>
                </a:solidFill>
                <a:latin typeface="Calibri"/>
                <a:ea typeface="Calibri"/>
                <a:cs typeface="Calibri"/>
                <a:sym typeface="Calibri"/>
              </a:rPr>
              <a:t>Preguntas de exploración en equipo</a:t>
            </a:r>
            <a:endParaRPr b="0" i="0" sz="1400" u="none" cap="none" strike="noStrike">
              <a:solidFill>
                <a:srgbClr val="000000"/>
              </a:solidFill>
              <a:latin typeface="Arial"/>
              <a:ea typeface="Arial"/>
              <a:cs typeface="Arial"/>
              <a:sym typeface="Arial"/>
            </a:endParaRPr>
          </a:p>
          <a:p>
            <a:pPr indent="-447675" lvl="0" marL="893763" marR="0" rtl="0" algn="l">
              <a:lnSpc>
                <a:spcPct val="100000"/>
              </a:lnSpc>
              <a:spcBef>
                <a:spcPts val="0"/>
              </a:spcBef>
              <a:spcAft>
                <a:spcPts val="0"/>
              </a:spcAft>
              <a:buClr>
                <a:schemeClr val="dk1"/>
              </a:buClr>
              <a:buSzPts val="1600"/>
              <a:buFont typeface="Calibri"/>
              <a:buAutoNum type="arabicPeriod"/>
            </a:pPr>
            <a:r>
              <a:rPr b="0" i="0" lang="es-MX" sz="1600" u="none" cap="none" strike="noStrike">
                <a:solidFill>
                  <a:schemeClr val="dk1"/>
                </a:solidFill>
                <a:latin typeface="Calibri"/>
                <a:ea typeface="Calibri"/>
                <a:cs typeface="Calibri"/>
                <a:sym typeface="Calibri"/>
              </a:rPr>
              <a:t>Elección de mejores opciones valoradas</a:t>
            </a:r>
            <a:endParaRPr b="0" i="0" sz="1400" u="none" cap="none" strike="noStrike">
              <a:solidFill>
                <a:srgbClr val="000000"/>
              </a:solidFill>
              <a:latin typeface="Arial"/>
              <a:ea typeface="Arial"/>
              <a:cs typeface="Arial"/>
              <a:sym typeface="Arial"/>
            </a:endParaRPr>
          </a:p>
          <a:p>
            <a:pPr indent="-447675" lvl="0" marL="893763" marR="0" rtl="0" algn="l">
              <a:lnSpc>
                <a:spcPct val="100000"/>
              </a:lnSpc>
              <a:spcBef>
                <a:spcPts val="0"/>
              </a:spcBef>
              <a:spcAft>
                <a:spcPts val="0"/>
              </a:spcAft>
              <a:buClr>
                <a:schemeClr val="dk1"/>
              </a:buClr>
              <a:buSzPts val="1600"/>
              <a:buFont typeface="Calibri"/>
              <a:buAutoNum type="arabicPeriod"/>
            </a:pPr>
            <a:r>
              <a:rPr b="0" i="0" lang="es-MX" sz="1600" u="none" cap="none" strike="noStrike">
                <a:solidFill>
                  <a:schemeClr val="dk1"/>
                </a:solidFill>
                <a:latin typeface="Calibri"/>
                <a:ea typeface="Calibri"/>
                <a:cs typeface="Calibri"/>
                <a:sym typeface="Calibri"/>
              </a:rPr>
              <a:t>Uso de Jamboard como medio de trabajo colaborativo</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512024" y="331345"/>
            <a:ext cx="194580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INTRODUCCIÓN</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0"/>
          <p:cNvPicPr preferRelativeResize="0"/>
          <p:nvPr/>
        </p:nvPicPr>
        <p:blipFill rotWithShape="1">
          <a:blip r:embed="rId3">
            <a:alphaModFix/>
          </a:blip>
          <a:srcRect b="0" l="0" r="0" t="0"/>
          <a:stretch/>
        </p:blipFill>
        <p:spPr>
          <a:xfrm>
            <a:off x="2914013" y="3631386"/>
            <a:ext cx="3335670" cy="1999393"/>
          </a:xfrm>
          <a:prstGeom prst="rect">
            <a:avLst/>
          </a:prstGeom>
          <a:noFill/>
          <a:ln>
            <a:noFill/>
          </a:ln>
        </p:spPr>
      </p:pic>
      <p:sp>
        <p:nvSpPr>
          <p:cNvPr id="159" name="Google Shape;159;p20"/>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GENERACIÓN DE ALTERNATIVAS</a:t>
            </a:r>
            <a:endParaRPr b="0" i="0" sz="1300" u="none" cap="none" strike="noStrike">
              <a:solidFill>
                <a:srgbClr val="438AD7"/>
              </a:solidFill>
              <a:latin typeface="Calibri"/>
              <a:ea typeface="Calibri"/>
              <a:cs typeface="Calibri"/>
              <a:sym typeface="Calibri"/>
            </a:endParaRPr>
          </a:p>
        </p:txBody>
      </p:sp>
      <p:sp>
        <p:nvSpPr>
          <p:cNvPr id="160" name="Google Shape;160;p20"/>
          <p:cNvSpPr txBox="1"/>
          <p:nvPr/>
        </p:nvSpPr>
        <p:spPr>
          <a:xfrm>
            <a:off x="611749" y="876786"/>
            <a:ext cx="7796100" cy="2754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7000"/>
              </a:lnSpc>
              <a:spcBef>
                <a:spcPts val="0"/>
              </a:spcBef>
              <a:spcAft>
                <a:spcPts val="0"/>
              </a:spcAft>
              <a:buClr>
                <a:srgbClr val="000000"/>
              </a:buClr>
              <a:buSzPts val="1600"/>
              <a:buFont typeface="Arial"/>
              <a:buChar char="•"/>
            </a:pPr>
            <a:r>
              <a:rPr b="0" i="0" lang="es-MX" sz="1600" u="none" cap="none" strike="noStrike">
                <a:solidFill>
                  <a:schemeClr val="dk1"/>
                </a:solidFill>
                <a:latin typeface="Calibri"/>
                <a:ea typeface="Calibri"/>
                <a:cs typeface="Calibri"/>
                <a:sym typeface="Calibri"/>
              </a:rPr>
              <a:t>Generar alternativas significa tomar riesgos y atreverse a hacer cosas diferentes. </a:t>
            </a:r>
            <a:endParaRPr b="0" i="0" sz="1600" u="none" cap="none" strike="noStrike">
              <a:solidFill>
                <a:srgbClr val="000000"/>
              </a:solidFill>
              <a:latin typeface="Calibri"/>
              <a:ea typeface="Calibri"/>
              <a:cs typeface="Calibri"/>
              <a:sym typeface="Calibri"/>
            </a:endParaRPr>
          </a:p>
          <a:p>
            <a:pPr indent="-285750" lvl="0" marL="285750" marR="0" rtl="0" algn="l">
              <a:lnSpc>
                <a:spcPct val="107000"/>
              </a:lnSpc>
              <a:spcBef>
                <a:spcPts val="800"/>
              </a:spcBef>
              <a:spcAft>
                <a:spcPts val="0"/>
              </a:spcAft>
              <a:buClr>
                <a:srgbClr val="000000"/>
              </a:buClr>
              <a:buSzPts val="1600"/>
              <a:buFont typeface="Arial"/>
              <a:buChar char="•"/>
            </a:pPr>
            <a:r>
              <a:rPr b="0" i="0" lang="es-MX" sz="1600" u="none" cap="none" strike="noStrike">
                <a:solidFill>
                  <a:schemeClr val="dk1"/>
                </a:solidFill>
                <a:latin typeface="Calibri"/>
                <a:ea typeface="Calibri"/>
                <a:cs typeface="Calibri"/>
                <a:sym typeface="Calibri"/>
              </a:rPr>
              <a:t>Una alternativa generada podría llegar a resolver el problema sin un mayor esfuerzo. Sí en la búsqueda de alternativas no se llega a nada, esta ayuda a desarrollar la habilidad de buscar y conocer alternativas antes de aceptar el acercamiento más obvio.</a:t>
            </a:r>
            <a:endParaRPr b="0" i="0" sz="1600" u="none" cap="none" strike="noStrike">
              <a:solidFill>
                <a:srgbClr val="000000"/>
              </a:solidFill>
              <a:latin typeface="Calibri"/>
              <a:ea typeface="Calibri"/>
              <a:cs typeface="Calibri"/>
              <a:sym typeface="Calibri"/>
            </a:endParaRPr>
          </a:p>
          <a:p>
            <a:pPr indent="-285750" lvl="0" marL="285750" marR="0" rtl="0" algn="l">
              <a:lnSpc>
                <a:spcPct val="107000"/>
              </a:lnSpc>
              <a:spcBef>
                <a:spcPts val="800"/>
              </a:spcBef>
              <a:spcAft>
                <a:spcPts val="0"/>
              </a:spcAft>
              <a:buClr>
                <a:srgbClr val="000000"/>
              </a:buClr>
              <a:buSzPts val="1600"/>
              <a:buFont typeface="Arial"/>
              <a:buChar char="•"/>
            </a:pPr>
            <a:r>
              <a:rPr b="0" i="0" lang="es-MX" sz="1600" u="none" cap="none" strike="noStrike">
                <a:solidFill>
                  <a:schemeClr val="dk1"/>
                </a:solidFill>
                <a:latin typeface="Calibri"/>
                <a:ea typeface="Calibri"/>
                <a:cs typeface="Calibri"/>
                <a:sym typeface="Calibri"/>
              </a:rPr>
              <a:t>El propósito de esta actividad es la de cambiar o modificar la forma rígida en la que se ven las cosas y para mostrar que los caminos alternativos siempre están presentes si uno los mira. </a:t>
            </a:r>
            <a:endParaRPr b="0" i="0" sz="1600" u="none" cap="none" strike="noStrike">
              <a:solidFill>
                <a:srgbClr val="000000"/>
              </a:solidFill>
              <a:latin typeface="Calibri"/>
              <a:ea typeface="Calibri"/>
              <a:cs typeface="Calibri"/>
              <a:sym typeface="Calibri"/>
            </a:endParaRPr>
          </a:p>
          <a:p>
            <a:pPr indent="-285750" lvl="0" marL="285750" marR="0" rtl="0" algn="l">
              <a:lnSpc>
                <a:spcPct val="107000"/>
              </a:lnSpc>
              <a:spcBef>
                <a:spcPts val="800"/>
              </a:spcBef>
              <a:spcAft>
                <a:spcPts val="0"/>
              </a:spcAft>
              <a:buClr>
                <a:srgbClr val="000000"/>
              </a:buClr>
              <a:buSzPts val="1600"/>
              <a:buFont typeface="Arial"/>
              <a:buChar char="•"/>
            </a:pPr>
            <a:r>
              <a:rPr b="0" i="0" lang="es-MX" sz="1600" u="none" cap="none" strike="noStrike">
                <a:solidFill>
                  <a:schemeClr val="dk1"/>
                </a:solidFill>
                <a:latin typeface="Calibri"/>
                <a:ea typeface="Calibri"/>
                <a:cs typeface="Calibri"/>
                <a:sym typeface="Calibri"/>
              </a:rPr>
              <a:t>El proceso no es fácil: ¿De dónde salen las alternativas? ¿Cómo las conseguimos cuando las necesitamos? Hace falta detenerse a buscar alternativas.</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GENERACIÓN DE ALTERNATIVAS</a:t>
            </a:r>
            <a:endParaRPr b="0" i="0" sz="1300" u="none" cap="none" strike="noStrike">
              <a:solidFill>
                <a:srgbClr val="438AD7"/>
              </a:solidFill>
              <a:latin typeface="Calibri"/>
              <a:ea typeface="Calibri"/>
              <a:cs typeface="Calibri"/>
              <a:sym typeface="Calibri"/>
            </a:endParaRPr>
          </a:p>
        </p:txBody>
      </p:sp>
      <p:sp>
        <p:nvSpPr>
          <p:cNvPr id="166" name="Google Shape;166;p21"/>
          <p:cNvSpPr txBox="1"/>
          <p:nvPr/>
        </p:nvSpPr>
        <p:spPr>
          <a:xfrm>
            <a:off x="512023" y="1040370"/>
            <a:ext cx="7551000" cy="342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MX" sz="1600" u="none" cap="none" strike="noStrike">
                <a:solidFill>
                  <a:schemeClr val="dk1"/>
                </a:solidFill>
                <a:latin typeface="Calibri"/>
                <a:ea typeface="Calibri"/>
                <a:cs typeface="Calibri"/>
                <a:sym typeface="Calibri"/>
              </a:rPr>
              <a:t>TÉCNICAS CREATIVAS PARA LA GENERACIÓN DE ALTERNATIVAS.</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MX" sz="1600" u="none" cap="none" strike="noStrike">
                <a:solidFill>
                  <a:srgbClr val="68529F"/>
                </a:solidFill>
                <a:latin typeface="Calibri"/>
                <a:ea typeface="Calibri"/>
                <a:cs typeface="Calibri"/>
                <a:sym typeface="Calibri"/>
              </a:rPr>
              <a:t>Método 635: Desarrollo de una sesión:</a:t>
            </a:r>
            <a:endParaRPr b="0" i="0" sz="1600" u="none" cap="none" strike="noStrike">
              <a:solidFill>
                <a:srgbClr val="68529F"/>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1. Seis personas se reúnen para generar ideas relativas a un tema (cada una con una hoja en blanco)</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2. Cada persona deberá escribir 3 ideas en su hoja en 5 minutos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3. Pasado los 5 minutos, cada persona pasará su hoja y escribirá 3 nuevas ideas en 5 minutos más.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4. Se completa un ciclo de 6 intervenciones de 5 minutos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6 personas x 3 ideas x 6 veces de 5 minutos = 108 ideas en 30 minutos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GENERACIÓN DE ALTERNATIVAS</a:t>
            </a:r>
            <a:endParaRPr b="0" i="0" sz="1300" u="none" cap="none" strike="noStrike">
              <a:solidFill>
                <a:srgbClr val="438AD7"/>
              </a:solidFill>
              <a:latin typeface="Calibri"/>
              <a:ea typeface="Calibri"/>
              <a:cs typeface="Calibri"/>
              <a:sym typeface="Calibri"/>
            </a:endParaRPr>
          </a:p>
        </p:txBody>
      </p:sp>
      <p:sp>
        <p:nvSpPr>
          <p:cNvPr id="172" name="Google Shape;172;p22"/>
          <p:cNvSpPr txBox="1"/>
          <p:nvPr/>
        </p:nvSpPr>
        <p:spPr>
          <a:xfrm>
            <a:off x="677944" y="941500"/>
            <a:ext cx="7788111" cy="3594317"/>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MX" sz="1600" u="none" cap="none" strike="noStrike">
                <a:solidFill>
                  <a:schemeClr val="dk1"/>
                </a:solidFill>
                <a:latin typeface="Calibri"/>
                <a:ea typeface="Calibri"/>
                <a:cs typeface="Calibri"/>
                <a:sym typeface="Calibri"/>
              </a:rPr>
              <a:t>TÉCNICAS CREATIVAS PARA LA GENERACIÓN DE ALTERNATIVAS.</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MX" sz="1600" u="none" cap="none" strike="noStrike">
                <a:solidFill>
                  <a:srgbClr val="68529F"/>
                </a:solidFill>
                <a:latin typeface="Calibri"/>
                <a:ea typeface="Calibri"/>
                <a:cs typeface="Calibri"/>
                <a:sym typeface="Calibri"/>
              </a:rPr>
              <a:t>4x4x4 Técnica grupal. </a:t>
            </a:r>
            <a:r>
              <a:rPr b="0" i="0" lang="es-MX" sz="1600" u="none" cap="none" strike="noStrike">
                <a:solidFill>
                  <a:schemeClr val="dk1"/>
                </a:solidFill>
                <a:latin typeface="Calibri"/>
                <a:ea typeface="Calibri"/>
                <a:cs typeface="Calibri"/>
                <a:sym typeface="Calibri"/>
              </a:rPr>
              <a:t>El grupo produce ideas, primero individualmente y posteriormente en grupo. Los objetivos son la producción cuantitativa de ideas, el incremento de la cohesión, la comunicación en el grupo y finalmente la selección cualitativa de ideas.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Desarrollo de una sesión: </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1. Cada participante escribe cuatro ideas sobre el foco creativo.</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2. Terminada la etapa anterior las personas se juntan en parejas y cada pareja, de común acuerdo, selecciona las 4 mejores ideas.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3. Posteriormente se colocan en grupos de 4 y así sucesivamente hasta que finalmente el grupo completo decide cuales son las 4 ideas finales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9" name="Google Shape;179;p23"/>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MX" sz="2800" u="none" cap="none" strike="noStrike">
                <a:solidFill>
                  <a:schemeClr val="lt1"/>
                </a:solidFill>
                <a:latin typeface="Calibri"/>
                <a:ea typeface="Calibri"/>
                <a:cs typeface="Calibri"/>
                <a:sym typeface="Calibri"/>
              </a:rPr>
              <a:t>/ VALORACIÓN DE ALTERNATIVAS</a:t>
            </a:r>
            <a:endParaRPr b="0" i="0" sz="1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VALORACIÓN DE ALTERNATIVAS</a:t>
            </a:r>
            <a:endParaRPr b="0" i="0" sz="1300" u="none" cap="none" strike="noStrike">
              <a:solidFill>
                <a:srgbClr val="438AD7"/>
              </a:solidFill>
              <a:latin typeface="Calibri"/>
              <a:ea typeface="Calibri"/>
              <a:cs typeface="Calibri"/>
              <a:sym typeface="Calibri"/>
            </a:endParaRPr>
          </a:p>
        </p:txBody>
      </p:sp>
      <p:sp>
        <p:nvSpPr>
          <p:cNvPr id="185" name="Google Shape;185;p24"/>
          <p:cNvSpPr txBox="1"/>
          <p:nvPr/>
        </p:nvSpPr>
        <p:spPr>
          <a:xfrm>
            <a:off x="512023" y="1056869"/>
            <a:ext cx="3463211" cy="1512233"/>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MX" sz="1600" u="none" cap="none" strike="noStrike">
                <a:solidFill>
                  <a:schemeClr val="dk1"/>
                </a:solidFill>
                <a:latin typeface="Calibri"/>
                <a:ea typeface="Calibri"/>
                <a:cs typeface="Calibri"/>
                <a:sym typeface="Calibri"/>
              </a:rPr>
              <a:t>¿QUÉ ES LA VALORACIÓN O ANÁLISIS DE ALTERNATIVAS?</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Es la </a:t>
            </a:r>
            <a:r>
              <a:rPr b="1" i="1" lang="es-MX" sz="1600" u="none" cap="none" strike="noStrike">
                <a:solidFill>
                  <a:srgbClr val="0070C0"/>
                </a:solidFill>
                <a:latin typeface="Calibri"/>
                <a:ea typeface="Calibri"/>
                <a:cs typeface="Calibri"/>
                <a:sym typeface="Calibri"/>
              </a:rPr>
              <a:t>identificación de uno o más medios que representan estrategias para dar solución a un problema</a:t>
            </a:r>
            <a:r>
              <a:rPr b="0" i="0" lang="es-MX" sz="1600" u="none" cap="none" strike="noStrike">
                <a:solidFill>
                  <a:schemeClr val="dk1"/>
                </a:solidFill>
                <a:latin typeface="Calibri"/>
                <a:ea typeface="Calibri"/>
                <a:cs typeface="Calibri"/>
                <a:sym typeface="Calibri"/>
              </a:rPr>
              <a:t>.</a:t>
            </a:r>
            <a:endParaRPr b="0" i="0" sz="1600" u="none" cap="none" strike="noStrike">
              <a:solidFill>
                <a:schemeClr val="dk1"/>
              </a:solidFill>
              <a:latin typeface="Calibri"/>
              <a:ea typeface="Calibri"/>
              <a:cs typeface="Calibri"/>
              <a:sym typeface="Calibri"/>
            </a:endParaRPr>
          </a:p>
        </p:txBody>
      </p:sp>
      <p:pic>
        <p:nvPicPr>
          <p:cNvPr id="186" name="Google Shape;186;p24"/>
          <p:cNvPicPr preferRelativeResize="0"/>
          <p:nvPr/>
        </p:nvPicPr>
        <p:blipFill rotWithShape="1">
          <a:blip r:embed="rId3">
            <a:alphaModFix/>
          </a:blip>
          <a:srcRect b="0" l="0" r="0" t="0"/>
          <a:stretch/>
        </p:blipFill>
        <p:spPr>
          <a:xfrm>
            <a:off x="4854443" y="1056869"/>
            <a:ext cx="3549815" cy="384243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9"/>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VALORACIÓN DE ALTERNATIVAS</a:t>
            </a:r>
            <a:endParaRPr b="0" i="0" sz="1300" u="none" cap="none" strike="noStrike">
              <a:solidFill>
                <a:srgbClr val="438AD7"/>
              </a:solidFill>
              <a:latin typeface="Calibri"/>
              <a:ea typeface="Calibri"/>
              <a:cs typeface="Calibri"/>
              <a:sym typeface="Calibri"/>
            </a:endParaRPr>
          </a:p>
        </p:txBody>
      </p:sp>
      <p:sp>
        <p:nvSpPr>
          <p:cNvPr id="192" name="Google Shape;192;p49"/>
          <p:cNvSpPr txBox="1"/>
          <p:nvPr/>
        </p:nvSpPr>
        <p:spPr>
          <a:xfrm>
            <a:off x="509005" y="642983"/>
            <a:ext cx="8126100" cy="3913788"/>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800"/>
              </a:spcBef>
              <a:spcAft>
                <a:spcPts val="0"/>
              </a:spcAft>
              <a:buClr>
                <a:srgbClr val="000000"/>
              </a:buClr>
              <a:buSzPts val="1600"/>
              <a:buFont typeface="Arial"/>
              <a:buNone/>
            </a:pPr>
            <a:r>
              <a:rPr b="1" i="0" lang="es-MX" sz="1600" u="none" cap="none" strike="noStrike">
                <a:solidFill>
                  <a:schemeClr val="dk1"/>
                </a:solidFill>
                <a:latin typeface="Calibri"/>
                <a:ea typeface="Calibri"/>
                <a:cs typeface="Calibri"/>
                <a:sym typeface="Calibri"/>
              </a:rPr>
              <a:t>¿CÓMO HACER UN ANÁLISIS DE ALTERNATIVAS?</a:t>
            </a:r>
            <a:endParaRPr b="0" i="0" sz="1600" u="none" cap="none" strike="noStrike">
              <a:solidFill>
                <a:srgbClr val="000000"/>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1" lang="es-MX" sz="1600" u="none" cap="none" strike="noStrike">
                <a:solidFill>
                  <a:srgbClr val="0070C0"/>
                </a:solidFill>
                <a:latin typeface="Calibri"/>
                <a:ea typeface="Calibri"/>
                <a:cs typeface="Calibri"/>
                <a:sym typeface="Calibri"/>
              </a:rPr>
              <a:t>Paso 1: Identificando alternativas estratégicas </a:t>
            </a:r>
            <a:endParaRPr b="0" i="1" sz="1600" u="none" cap="none" strike="noStrike">
              <a:solidFill>
                <a:srgbClr val="0070C0"/>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Podemos entender las alternativas como el conjunto de medios derivados del objetivo principal y que pueden ser trabajados.</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El equipo analizará cada alternativa preguntándose:</a:t>
            </a:r>
            <a:endParaRPr b="0" i="0" sz="1600" u="none" cap="none" strike="noStrike">
              <a:solidFill>
                <a:schemeClr val="dk1"/>
              </a:solidFill>
              <a:latin typeface="Calibri"/>
              <a:ea typeface="Calibri"/>
              <a:cs typeface="Calibri"/>
              <a:sym typeface="Calibri"/>
            </a:endParaRPr>
          </a:p>
          <a:p>
            <a:pPr indent="-285750" lvl="0" marL="285750" marR="0" rtl="0" algn="l">
              <a:lnSpc>
                <a:spcPct val="107000"/>
              </a:lnSpc>
              <a:spcBef>
                <a:spcPts val="800"/>
              </a:spcBef>
              <a:spcAft>
                <a:spcPts val="0"/>
              </a:spcAft>
              <a:buClr>
                <a:srgbClr val="000000"/>
              </a:buClr>
              <a:buSzPts val="1600"/>
              <a:buFont typeface="Arial"/>
              <a:buChar char="•"/>
            </a:pPr>
            <a:r>
              <a:rPr b="0" i="0" lang="es-MX" sz="1600" u="none" cap="none" strike="noStrike">
                <a:solidFill>
                  <a:schemeClr val="dk1"/>
                </a:solidFill>
                <a:latin typeface="Calibri"/>
                <a:ea typeface="Calibri"/>
                <a:cs typeface="Calibri"/>
                <a:sym typeface="Calibri"/>
              </a:rPr>
              <a:t>¿Cuál es el impacto de esta alternativa?</a:t>
            </a:r>
            <a:endParaRPr b="0" i="0" sz="1600" u="none" cap="none" strike="noStrike">
              <a:solidFill>
                <a:schemeClr val="dk1"/>
              </a:solidFill>
              <a:latin typeface="Calibri"/>
              <a:ea typeface="Calibri"/>
              <a:cs typeface="Calibri"/>
              <a:sym typeface="Calibri"/>
            </a:endParaRPr>
          </a:p>
          <a:p>
            <a:pPr indent="-285750" lvl="0" marL="285750" marR="0" rtl="0" algn="l">
              <a:lnSpc>
                <a:spcPct val="107000"/>
              </a:lnSpc>
              <a:spcBef>
                <a:spcPts val="800"/>
              </a:spcBef>
              <a:spcAft>
                <a:spcPts val="0"/>
              </a:spcAft>
              <a:buClr>
                <a:srgbClr val="000000"/>
              </a:buClr>
              <a:buSzPts val="1600"/>
              <a:buFont typeface="Arial"/>
              <a:buChar char="•"/>
            </a:pPr>
            <a:r>
              <a:rPr b="0" i="0" lang="es-MX" sz="1600" u="none" cap="none" strike="noStrike">
                <a:solidFill>
                  <a:schemeClr val="dk1"/>
                </a:solidFill>
                <a:latin typeface="Calibri"/>
                <a:ea typeface="Calibri"/>
                <a:cs typeface="Calibri"/>
                <a:sym typeface="Calibri"/>
              </a:rPr>
              <a:t>¿Aporta de alguna forma al objetivo central?</a:t>
            </a:r>
            <a:endParaRPr b="0" i="0" sz="1600" u="none" cap="none" strike="noStrike">
              <a:solidFill>
                <a:schemeClr val="dk1"/>
              </a:solidFill>
              <a:latin typeface="Calibri"/>
              <a:ea typeface="Calibri"/>
              <a:cs typeface="Calibri"/>
              <a:sym typeface="Calibri"/>
            </a:endParaRPr>
          </a:p>
          <a:p>
            <a:pPr indent="-285750" lvl="0" marL="285750" marR="0" rtl="0" algn="l">
              <a:lnSpc>
                <a:spcPct val="107000"/>
              </a:lnSpc>
              <a:spcBef>
                <a:spcPts val="800"/>
              </a:spcBef>
              <a:spcAft>
                <a:spcPts val="0"/>
              </a:spcAft>
              <a:buClr>
                <a:srgbClr val="000000"/>
              </a:buClr>
              <a:buSzPts val="1600"/>
              <a:buFont typeface="Arial"/>
              <a:buChar char="•"/>
            </a:pPr>
            <a:r>
              <a:rPr b="0" i="0" lang="es-MX" sz="1600" u="none" cap="none" strike="noStrike">
                <a:solidFill>
                  <a:schemeClr val="dk1"/>
                </a:solidFill>
                <a:latin typeface="Calibri"/>
                <a:ea typeface="Calibri"/>
                <a:cs typeface="Calibri"/>
                <a:sym typeface="Calibri"/>
              </a:rPr>
              <a:t>¿Nos llevaría al cumplimiento de uno o más objetivos?</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El objetivo es identificar alternativas que no son realizables o deseables y obtener estrategias que pasarán por un “embudo de alternativas” para ser estrategias óptimas.</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VALORACIÓN DE ALTERNATIVAS</a:t>
            </a:r>
            <a:endParaRPr b="0" i="0" sz="1300" u="none" cap="none" strike="noStrike">
              <a:solidFill>
                <a:srgbClr val="438AD7"/>
              </a:solidFill>
              <a:latin typeface="Calibri"/>
              <a:ea typeface="Calibri"/>
              <a:cs typeface="Calibri"/>
              <a:sym typeface="Calibri"/>
            </a:endParaRPr>
          </a:p>
        </p:txBody>
      </p:sp>
      <p:sp>
        <p:nvSpPr>
          <p:cNvPr id="198" name="Google Shape;198;p25"/>
          <p:cNvSpPr txBox="1"/>
          <p:nvPr/>
        </p:nvSpPr>
        <p:spPr>
          <a:xfrm>
            <a:off x="512023" y="825071"/>
            <a:ext cx="8108100" cy="3811196"/>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MX" sz="1600" u="none" cap="none" strike="noStrike">
                <a:solidFill>
                  <a:schemeClr val="dk1"/>
                </a:solidFill>
                <a:latin typeface="Calibri"/>
                <a:ea typeface="Calibri"/>
                <a:cs typeface="Calibri"/>
                <a:sym typeface="Calibri"/>
              </a:rPr>
              <a:t>¿CÓMO HACER UN ANÁLISIS DE ALTERNATIVAS?</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MX" sz="1600" u="none" cap="none" strike="noStrike">
                <a:solidFill>
                  <a:schemeClr val="dk1"/>
                </a:solidFill>
                <a:latin typeface="Calibri"/>
                <a:ea typeface="Calibri"/>
                <a:cs typeface="Calibri"/>
                <a:sym typeface="Calibri"/>
              </a:rPr>
              <a:t> </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1" lang="es-MX" sz="1600" u="none" cap="none" strike="noStrike">
                <a:solidFill>
                  <a:srgbClr val="0070C0"/>
                </a:solidFill>
                <a:latin typeface="Calibri"/>
                <a:ea typeface="Calibri"/>
                <a:cs typeface="Calibri"/>
                <a:sym typeface="Calibri"/>
              </a:rPr>
              <a:t>Paso 2: Definiendo criterios pertinentes para escoger estrategias a utilizar</a:t>
            </a:r>
            <a:endParaRPr b="1" i="1" sz="1600" u="none" cap="none" strike="noStrike">
              <a:solidFill>
                <a:srgbClr val="0070C0"/>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Los criterios dependen de la situación problemática que se aborda.</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1" lang="es-MX" sz="1600" u="none" cap="none" strike="noStrike">
                <a:solidFill>
                  <a:srgbClr val="0070C0"/>
                </a:solidFill>
                <a:latin typeface="Calibri"/>
                <a:ea typeface="Calibri"/>
                <a:cs typeface="Calibri"/>
                <a:sym typeface="Calibri"/>
              </a:rPr>
              <a:t>Paso 3: Aplicando filtros sobre las alternativas escogidas inicialmente</a:t>
            </a:r>
            <a:endParaRPr b="1" i="1" sz="1600" u="none" cap="none" strike="noStrike">
              <a:solidFill>
                <a:srgbClr val="0070C0"/>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Para la aplicación de los filtros, es probable que necesites reunir a expertos referentes a los criterios definidos.</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En función de la complejidad de los criterios y de la situación problemática, este paso puede tomar menor o mayor esfuerzo.</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Con los filtros aplicados, ya contamos con una o más estrategias de solución para el proyecto.</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VALORACIÓN DE ALTERNATIVAS</a:t>
            </a:r>
            <a:endParaRPr b="0" i="0" sz="1300" u="none" cap="none" strike="noStrike">
              <a:solidFill>
                <a:srgbClr val="438AD7"/>
              </a:solidFill>
              <a:latin typeface="Calibri"/>
              <a:ea typeface="Calibri"/>
              <a:cs typeface="Calibri"/>
              <a:sym typeface="Calibri"/>
            </a:endParaRPr>
          </a:p>
        </p:txBody>
      </p:sp>
      <p:sp>
        <p:nvSpPr>
          <p:cNvPr id="204" name="Google Shape;204;p26"/>
          <p:cNvSpPr txBox="1"/>
          <p:nvPr/>
        </p:nvSpPr>
        <p:spPr>
          <a:xfrm>
            <a:off x="521548" y="1009811"/>
            <a:ext cx="4762721" cy="2873888"/>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MX" sz="1600" u="none" cap="none" strike="noStrike">
                <a:solidFill>
                  <a:schemeClr val="dk1"/>
                </a:solidFill>
                <a:latin typeface="Calibri"/>
                <a:ea typeface="Calibri"/>
                <a:cs typeface="Calibri"/>
                <a:sym typeface="Calibri"/>
              </a:rPr>
              <a:t>¿CÓMO HACER UN ANÁLISIS DE ALTERNATIVAS?</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 </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1" lang="es-MX" sz="1600" u="none" cap="none" strike="noStrike">
                <a:solidFill>
                  <a:srgbClr val="0070C0"/>
                </a:solidFill>
                <a:latin typeface="Calibri"/>
                <a:ea typeface="Calibri"/>
                <a:cs typeface="Calibri"/>
                <a:sym typeface="Calibri"/>
              </a:rPr>
              <a:t>Paso 4: Determinando una o más estrategias óptimas </a:t>
            </a:r>
            <a:endParaRPr b="1" i="1" sz="1600" u="none" cap="none" strike="noStrike">
              <a:solidFill>
                <a:srgbClr val="0070C0"/>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En esta etapa se realizan todos los estudios adicionales para definir la viabilidad y factibilidad de las estrategias obtenidas en el paso 3.</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Puede no ser un paso obligatorio y que baste con la aplicación de los filtros del paso 3, pero no siempre es así. El resultado: Estrategias óptimas.</a:t>
            </a:r>
            <a:endParaRPr b="0" i="0" sz="1600" u="none" cap="none" strike="noStrike">
              <a:solidFill>
                <a:schemeClr val="dk1"/>
              </a:solidFill>
              <a:latin typeface="Calibri"/>
              <a:ea typeface="Calibri"/>
              <a:cs typeface="Calibri"/>
              <a:sym typeface="Calibri"/>
            </a:endParaRPr>
          </a:p>
        </p:txBody>
      </p:sp>
      <p:pic>
        <p:nvPicPr>
          <p:cNvPr id="205" name="Google Shape;205;p26"/>
          <p:cNvPicPr preferRelativeResize="0"/>
          <p:nvPr/>
        </p:nvPicPr>
        <p:blipFill rotWithShape="1">
          <a:blip r:embed="rId3">
            <a:alphaModFix/>
          </a:blip>
          <a:srcRect b="0" l="0" r="0" t="0"/>
          <a:stretch/>
        </p:blipFill>
        <p:spPr>
          <a:xfrm>
            <a:off x="5284269" y="1715302"/>
            <a:ext cx="3573981" cy="238265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VALORACIÓN DE ALTERNATIVAS</a:t>
            </a:r>
            <a:endParaRPr b="0" i="0" sz="1300" u="none" cap="none" strike="noStrike">
              <a:solidFill>
                <a:srgbClr val="438AD7"/>
              </a:solidFill>
              <a:latin typeface="Calibri"/>
              <a:ea typeface="Calibri"/>
              <a:cs typeface="Calibri"/>
              <a:sym typeface="Calibri"/>
            </a:endParaRPr>
          </a:p>
        </p:txBody>
      </p:sp>
      <p:grpSp>
        <p:nvGrpSpPr>
          <p:cNvPr id="211" name="Google Shape;211;p27"/>
          <p:cNvGrpSpPr/>
          <p:nvPr/>
        </p:nvGrpSpPr>
        <p:grpSpPr>
          <a:xfrm>
            <a:off x="1593725" y="1149350"/>
            <a:ext cx="6089898" cy="4064000"/>
            <a:chOff x="3050" y="0"/>
            <a:chExt cx="6089898" cy="4064000"/>
          </a:xfrm>
        </p:grpSpPr>
        <p:sp>
          <p:nvSpPr>
            <p:cNvPr id="212" name="Google Shape;212;p27"/>
            <p:cNvSpPr/>
            <p:nvPr/>
          </p:nvSpPr>
          <p:spPr>
            <a:xfrm>
              <a:off x="457199" y="0"/>
              <a:ext cx="5181600" cy="4064000"/>
            </a:xfrm>
            <a:prstGeom prst="rightArrow">
              <a:avLst>
                <a:gd fmla="val 50000" name="adj1"/>
                <a:gd fmla="val 50000" name="adj2"/>
              </a:avLst>
            </a:prstGeom>
            <a:solidFill>
              <a:srgbClr val="CDE1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7"/>
            <p:cNvSpPr/>
            <p:nvPr/>
          </p:nvSpPr>
          <p:spPr>
            <a:xfrm>
              <a:off x="3050" y="1219199"/>
              <a:ext cx="1467445" cy="1625600"/>
            </a:xfrm>
            <a:prstGeom prst="roundRect">
              <a:avLst>
                <a:gd fmla="val 16667" name="adj"/>
              </a:avLst>
            </a:prstGeom>
            <a:solidFill>
              <a:srgbClr val="49ACC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7"/>
            <p:cNvSpPr txBox="1"/>
            <p:nvPr/>
          </p:nvSpPr>
          <p:spPr>
            <a:xfrm>
              <a:off x="74685" y="1290834"/>
              <a:ext cx="1324175" cy="148233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500"/>
                <a:buFont typeface="Arial"/>
                <a:buNone/>
              </a:pPr>
              <a:r>
                <a:rPr b="1" i="0" lang="es-MX" sz="1500" u="none" cap="none" strike="noStrike">
                  <a:solidFill>
                    <a:schemeClr val="lt1"/>
                  </a:solidFill>
                  <a:latin typeface="Calibri"/>
                  <a:ea typeface="Calibri"/>
                  <a:cs typeface="Calibri"/>
                  <a:sym typeface="Calibri"/>
                </a:rPr>
                <a:t>Identificando alternativas estratégicas </a:t>
              </a:r>
              <a:endParaRPr b="0" i="0" sz="1500" u="none" cap="none" strike="noStrike">
                <a:solidFill>
                  <a:schemeClr val="lt1"/>
                </a:solidFill>
                <a:latin typeface="Calibri"/>
                <a:ea typeface="Calibri"/>
                <a:cs typeface="Calibri"/>
                <a:sym typeface="Calibri"/>
              </a:endParaRPr>
            </a:p>
          </p:txBody>
        </p:sp>
        <p:sp>
          <p:nvSpPr>
            <p:cNvPr id="215" name="Google Shape;215;p27"/>
            <p:cNvSpPr/>
            <p:nvPr/>
          </p:nvSpPr>
          <p:spPr>
            <a:xfrm>
              <a:off x="1543868" y="1219199"/>
              <a:ext cx="1467445" cy="1625600"/>
            </a:xfrm>
            <a:prstGeom prst="roundRect">
              <a:avLst>
                <a:gd fmla="val 16667" name="adj"/>
              </a:avLst>
            </a:prstGeom>
            <a:solidFill>
              <a:srgbClr val="47D67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7"/>
            <p:cNvSpPr txBox="1"/>
            <p:nvPr/>
          </p:nvSpPr>
          <p:spPr>
            <a:xfrm>
              <a:off x="1615503" y="1290834"/>
              <a:ext cx="1324175" cy="148233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500"/>
                <a:buFont typeface="Arial"/>
                <a:buNone/>
              </a:pPr>
              <a:r>
                <a:rPr b="1" i="0" lang="es-MX" sz="1500" u="none" cap="none" strike="noStrike">
                  <a:solidFill>
                    <a:schemeClr val="lt1"/>
                  </a:solidFill>
                  <a:latin typeface="Calibri"/>
                  <a:ea typeface="Calibri"/>
                  <a:cs typeface="Calibri"/>
                  <a:sym typeface="Calibri"/>
                </a:rPr>
                <a:t>Definiendo criterios pertinentes para escoger estrategias a utilizar</a:t>
              </a:r>
              <a:endParaRPr b="0" i="0" sz="1500" u="none" cap="none" strike="noStrike">
                <a:solidFill>
                  <a:schemeClr val="lt1"/>
                </a:solidFill>
                <a:latin typeface="Calibri"/>
                <a:ea typeface="Calibri"/>
                <a:cs typeface="Calibri"/>
                <a:sym typeface="Calibri"/>
              </a:endParaRPr>
            </a:p>
          </p:txBody>
        </p:sp>
        <p:sp>
          <p:nvSpPr>
            <p:cNvPr id="217" name="Google Shape;217;p27"/>
            <p:cNvSpPr/>
            <p:nvPr/>
          </p:nvSpPr>
          <p:spPr>
            <a:xfrm>
              <a:off x="3084686" y="1219199"/>
              <a:ext cx="1467445" cy="1625600"/>
            </a:xfrm>
            <a:prstGeom prst="roundRect">
              <a:avLst>
                <a:gd fmla="val 16667" name="adj"/>
              </a:avLst>
            </a:prstGeom>
            <a:solidFill>
              <a:srgbClr val="ABE74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7"/>
            <p:cNvSpPr txBox="1"/>
            <p:nvPr/>
          </p:nvSpPr>
          <p:spPr>
            <a:xfrm>
              <a:off x="3156321" y="1290834"/>
              <a:ext cx="1324175" cy="148233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500"/>
                <a:buFont typeface="Arial"/>
                <a:buNone/>
              </a:pPr>
              <a:r>
                <a:rPr b="1" i="0" lang="es-MX" sz="1500" u="none" cap="none" strike="noStrike">
                  <a:solidFill>
                    <a:schemeClr val="lt1"/>
                  </a:solidFill>
                  <a:latin typeface="Calibri"/>
                  <a:ea typeface="Calibri"/>
                  <a:cs typeface="Calibri"/>
                  <a:sym typeface="Calibri"/>
                </a:rPr>
                <a:t>Aplicando filtros sobre las alternativas escogidas inicialmente</a:t>
              </a:r>
              <a:endParaRPr b="0" i="0" sz="1500" u="none" cap="none" strike="noStrike">
                <a:solidFill>
                  <a:schemeClr val="lt1"/>
                </a:solidFill>
                <a:latin typeface="Calibri"/>
                <a:ea typeface="Calibri"/>
                <a:cs typeface="Calibri"/>
                <a:sym typeface="Calibri"/>
              </a:endParaRPr>
            </a:p>
          </p:txBody>
        </p:sp>
        <p:sp>
          <p:nvSpPr>
            <p:cNvPr id="219" name="Google Shape;219;p27"/>
            <p:cNvSpPr/>
            <p:nvPr/>
          </p:nvSpPr>
          <p:spPr>
            <a:xfrm>
              <a:off x="4625503" y="1219199"/>
              <a:ext cx="1467445" cy="1625600"/>
            </a:xfrm>
            <a:prstGeom prst="roundRect">
              <a:avLst>
                <a:gd fmla="val 16667" name="adj"/>
              </a:avLst>
            </a:prstGeom>
            <a:solidFill>
              <a:srgbClr val="F6944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7"/>
            <p:cNvSpPr txBox="1"/>
            <p:nvPr/>
          </p:nvSpPr>
          <p:spPr>
            <a:xfrm>
              <a:off x="4697138" y="1290834"/>
              <a:ext cx="1324175" cy="148233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500"/>
                <a:buFont typeface="Arial"/>
                <a:buNone/>
              </a:pPr>
              <a:r>
                <a:rPr b="1" i="0" lang="es-MX" sz="1500" u="none" cap="none" strike="noStrike">
                  <a:solidFill>
                    <a:schemeClr val="lt1"/>
                  </a:solidFill>
                  <a:latin typeface="Calibri"/>
                  <a:ea typeface="Calibri"/>
                  <a:cs typeface="Calibri"/>
                  <a:sym typeface="Calibri"/>
                </a:rPr>
                <a:t>Determinando una o más estrategias óptimas</a:t>
              </a:r>
              <a:endParaRPr b="0" i="0" sz="1500" u="none" cap="none" strike="noStrike">
                <a:solidFill>
                  <a:schemeClr val="lt1"/>
                </a:solidFill>
                <a:latin typeface="Calibri"/>
                <a:ea typeface="Calibri"/>
                <a:cs typeface="Calibri"/>
                <a:sym typeface="Calibri"/>
              </a:endParaRPr>
            </a:p>
          </p:txBody>
        </p:sp>
      </p:grpSp>
      <p:sp>
        <p:nvSpPr>
          <p:cNvPr id="221" name="Google Shape;221;p27"/>
          <p:cNvSpPr txBox="1"/>
          <p:nvPr/>
        </p:nvSpPr>
        <p:spPr>
          <a:xfrm>
            <a:off x="512023" y="748991"/>
            <a:ext cx="7403252" cy="375552"/>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¿CÓMO HACER UN ANÁLISIS DE ALTERNATIVAS?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8" name="Google Shape;228;p28"/>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MX" sz="2800" u="none" cap="none" strike="noStrike">
                <a:solidFill>
                  <a:schemeClr val="lt1"/>
                </a:solidFill>
                <a:latin typeface="Calibri"/>
                <a:ea typeface="Calibri"/>
                <a:cs typeface="Calibri"/>
                <a:sym typeface="Calibri"/>
              </a:rPr>
              <a:t>/ PREGUNTAS DE EXPLORACIÓN EN EQUIPO</a:t>
            </a:r>
            <a:endParaRPr b="0" i="0" sz="1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 name="Google Shape;43;p3"/>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MX" sz="2800" u="none" cap="none" strike="noStrike">
                <a:solidFill>
                  <a:schemeClr val="lt1"/>
                </a:solidFill>
                <a:latin typeface="Calibri"/>
                <a:ea typeface="Calibri"/>
                <a:cs typeface="Calibri"/>
                <a:sym typeface="Calibri"/>
              </a:rPr>
              <a:t>/ ACCIONES PARA LOGRAR EQUIPOS INTER ÁREAS </a:t>
            </a:r>
            <a:endParaRPr b="0" i="0" sz="1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PREGUNTAS DE EXPLORACIÓN EN EQUIPO</a:t>
            </a:r>
            <a:endParaRPr b="0" i="0" sz="1300" u="none" cap="none" strike="noStrike">
              <a:solidFill>
                <a:srgbClr val="438AD7"/>
              </a:solidFill>
              <a:latin typeface="Calibri"/>
              <a:ea typeface="Calibri"/>
              <a:cs typeface="Calibri"/>
              <a:sym typeface="Calibri"/>
            </a:endParaRPr>
          </a:p>
        </p:txBody>
      </p:sp>
      <p:sp>
        <p:nvSpPr>
          <p:cNvPr id="234" name="Google Shape;234;p29"/>
          <p:cNvSpPr txBox="1"/>
          <p:nvPr/>
        </p:nvSpPr>
        <p:spPr>
          <a:xfrm>
            <a:off x="512023" y="937135"/>
            <a:ext cx="7265190" cy="187829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7000"/>
              </a:lnSpc>
              <a:spcBef>
                <a:spcPts val="0"/>
              </a:spcBef>
              <a:spcAft>
                <a:spcPts val="0"/>
              </a:spcAft>
              <a:buClr>
                <a:srgbClr val="000000"/>
              </a:buClr>
              <a:buSzPts val="1600"/>
              <a:buFont typeface="Arial"/>
              <a:buChar char="•"/>
            </a:pPr>
            <a:r>
              <a:rPr b="0" i="0" lang="es-MX" sz="1600" u="none" cap="none" strike="noStrike">
                <a:solidFill>
                  <a:schemeClr val="dk1"/>
                </a:solidFill>
                <a:latin typeface="Calibri"/>
                <a:ea typeface="Calibri"/>
                <a:cs typeface="Calibri"/>
                <a:sym typeface="Calibri"/>
              </a:rPr>
              <a:t>Hacerse preguntas es uno de los hábitos de la mente humana, este hábito es la base de la creatividad.</a:t>
            </a:r>
            <a:endParaRPr b="0" i="0" sz="1600" u="none" cap="none" strike="noStrike">
              <a:solidFill>
                <a:srgbClr val="000000"/>
              </a:solidFill>
              <a:latin typeface="Calibri"/>
              <a:ea typeface="Calibri"/>
              <a:cs typeface="Calibri"/>
              <a:sym typeface="Calibri"/>
            </a:endParaRPr>
          </a:p>
          <a:p>
            <a:pPr indent="-285750" lvl="0" marL="285750" marR="0" rtl="0" algn="l">
              <a:lnSpc>
                <a:spcPct val="107000"/>
              </a:lnSpc>
              <a:spcBef>
                <a:spcPts val="800"/>
              </a:spcBef>
              <a:spcAft>
                <a:spcPts val="0"/>
              </a:spcAft>
              <a:buClr>
                <a:srgbClr val="000000"/>
              </a:buClr>
              <a:buSzPts val="1600"/>
              <a:buFont typeface="Arial"/>
              <a:buChar char="•"/>
            </a:pPr>
            <a:r>
              <a:rPr b="0" i="0" lang="es-MX" sz="1600" u="none" cap="none" strike="noStrike">
                <a:solidFill>
                  <a:schemeClr val="dk1"/>
                </a:solidFill>
                <a:latin typeface="Calibri"/>
                <a:ea typeface="Calibri"/>
                <a:cs typeface="Calibri"/>
                <a:sym typeface="Calibri"/>
              </a:rPr>
              <a:t>Si el equipo de trabajo es capaz de hacerse buenas preguntas, es muy probable que encuentre grandes respuestas. </a:t>
            </a:r>
            <a:endParaRPr b="0" i="0" sz="1600" u="none" cap="none" strike="noStrike">
              <a:solidFill>
                <a:srgbClr val="000000"/>
              </a:solidFill>
              <a:latin typeface="Calibri"/>
              <a:ea typeface="Calibri"/>
              <a:cs typeface="Calibri"/>
              <a:sym typeface="Calibri"/>
            </a:endParaRPr>
          </a:p>
          <a:p>
            <a:pPr indent="-285750" lvl="0" marL="285750" marR="0" rtl="0" algn="l">
              <a:lnSpc>
                <a:spcPct val="107000"/>
              </a:lnSpc>
              <a:spcBef>
                <a:spcPts val="800"/>
              </a:spcBef>
              <a:spcAft>
                <a:spcPts val="0"/>
              </a:spcAft>
              <a:buClr>
                <a:srgbClr val="000000"/>
              </a:buClr>
              <a:buSzPts val="1600"/>
              <a:buFont typeface="Arial"/>
              <a:buChar char="•"/>
            </a:pPr>
            <a:r>
              <a:rPr b="0" i="0" lang="es-MX" sz="1600" u="none" cap="none" strike="noStrike">
                <a:solidFill>
                  <a:schemeClr val="dk1"/>
                </a:solidFill>
                <a:latin typeface="Calibri"/>
                <a:ea typeface="Calibri"/>
                <a:cs typeface="Calibri"/>
                <a:sym typeface="Calibri"/>
              </a:rPr>
              <a:t>La capacidad de hacer buenas preguntas es de las cosas que revalorizan a los seres humanos.</a:t>
            </a:r>
            <a:endParaRPr b="0" i="0" sz="1600" u="none" cap="none" strike="noStrike">
              <a:solidFill>
                <a:srgbClr val="000000"/>
              </a:solidFill>
              <a:latin typeface="Calibri"/>
              <a:ea typeface="Calibri"/>
              <a:cs typeface="Calibri"/>
              <a:sym typeface="Calibri"/>
            </a:endParaRPr>
          </a:p>
        </p:txBody>
      </p:sp>
      <p:pic>
        <p:nvPicPr>
          <p:cNvPr id="235" name="Google Shape;235;p29"/>
          <p:cNvPicPr preferRelativeResize="0"/>
          <p:nvPr/>
        </p:nvPicPr>
        <p:blipFill rotWithShape="1">
          <a:blip r:embed="rId3">
            <a:alphaModFix/>
          </a:blip>
          <a:srcRect b="0" l="0" r="0" t="0"/>
          <a:stretch/>
        </p:blipFill>
        <p:spPr>
          <a:xfrm>
            <a:off x="4649001" y="2719176"/>
            <a:ext cx="3977678" cy="245609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PREGUNTAS DE EXPLORACIÓN EN EQUIPO</a:t>
            </a:r>
            <a:endParaRPr b="0" i="0" sz="1300" u="none" cap="none" strike="noStrike">
              <a:solidFill>
                <a:srgbClr val="438AD7"/>
              </a:solidFill>
              <a:latin typeface="Calibri"/>
              <a:ea typeface="Calibri"/>
              <a:cs typeface="Calibri"/>
              <a:sym typeface="Calibri"/>
            </a:endParaRPr>
          </a:p>
        </p:txBody>
      </p:sp>
      <p:sp>
        <p:nvSpPr>
          <p:cNvPr id="241" name="Google Shape;241;p30"/>
          <p:cNvSpPr txBox="1"/>
          <p:nvPr/>
        </p:nvSpPr>
        <p:spPr>
          <a:xfrm>
            <a:off x="512023" y="976610"/>
            <a:ext cx="7974752" cy="20621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202124"/>
                </a:solidFill>
                <a:latin typeface="Calibri"/>
                <a:ea typeface="Calibri"/>
                <a:cs typeface="Calibri"/>
                <a:sym typeface="Calibri"/>
              </a:rPr>
              <a:t>¿Qué son las preguntas de exploración?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202124"/>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600"/>
              <a:buFont typeface="Arial"/>
              <a:buChar char="•"/>
            </a:pPr>
            <a:r>
              <a:rPr b="0" i="0" lang="es-MX" sz="1600" u="none" cap="none" strike="noStrike">
                <a:solidFill>
                  <a:srgbClr val="202124"/>
                </a:solidFill>
                <a:latin typeface="Calibri"/>
                <a:ea typeface="Calibri"/>
                <a:cs typeface="Calibri"/>
                <a:sym typeface="Calibri"/>
              </a:rPr>
              <a:t>Son aquellas preguntas que hacen referencia a la necesidad e inquietud de conocer de forma clara y precisa el significado de un tema o situación.</a:t>
            </a:r>
            <a:endParaRPr b="0" i="0" sz="1600" u="none" cap="none" strike="noStrike">
              <a:solidFill>
                <a:srgbClr val="000000"/>
              </a:solidFill>
              <a:latin typeface="Calibri"/>
              <a:ea typeface="Calibri"/>
              <a:cs typeface="Calibri"/>
              <a:sym typeface="Calibri"/>
            </a:endParaRPr>
          </a:p>
          <a:p>
            <a:pPr indent="-1841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600"/>
              <a:buFont typeface="Arial"/>
              <a:buChar char="•"/>
            </a:pPr>
            <a:r>
              <a:rPr b="0" i="0" lang="es-MX" sz="1600" u="none" cap="none" strike="noStrike">
                <a:solidFill>
                  <a:schemeClr val="dk1"/>
                </a:solidFill>
                <a:latin typeface="Calibri"/>
                <a:ea typeface="Calibri"/>
                <a:cs typeface="Calibri"/>
                <a:sym typeface="Calibri"/>
              </a:rPr>
              <a:t>Son cuestionamientos que se refieren a los significados, las implicancias y los intereses propios del equipo frente a las alternativas que se presentan para resolver problemas o lograr las metas del equipo.</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1"/>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PREGUNTAS DE EXPLORACIÓN EN EQUIPO</a:t>
            </a:r>
            <a:endParaRPr b="0" i="0" sz="1300" u="none" cap="none" strike="noStrike">
              <a:solidFill>
                <a:srgbClr val="438AD7"/>
              </a:solidFill>
              <a:latin typeface="Calibri"/>
              <a:ea typeface="Calibri"/>
              <a:cs typeface="Calibri"/>
              <a:sym typeface="Calibri"/>
            </a:endParaRPr>
          </a:p>
        </p:txBody>
      </p:sp>
      <p:sp>
        <p:nvSpPr>
          <p:cNvPr id="247" name="Google Shape;247;p31"/>
          <p:cNvSpPr txBox="1"/>
          <p:nvPr/>
        </p:nvSpPr>
        <p:spPr>
          <a:xfrm>
            <a:off x="512023" y="965538"/>
            <a:ext cx="7917600" cy="25545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202124"/>
                </a:solidFill>
                <a:latin typeface="Calibri"/>
                <a:ea typeface="Calibri"/>
                <a:cs typeface="Calibri"/>
                <a:sym typeface="Calibri"/>
              </a:rPr>
              <a:t>¿Por qué son importantes las preguntas de exploración?</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600"/>
              <a:buFont typeface="Arial"/>
              <a:buChar char="•"/>
            </a:pPr>
            <a:r>
              <a:rPr b="0" i="0" lang="es-MX" sz="1600" u="none" cap="none" strike="noStrike">
                <a:solidFill>
                  <a:srgbClr val="202124"/>
                </a:solidFill>
                <a:latin typeface="Calibri"/>
                <a:ea typeface="Calibri"/>
                <a:cs typeface="Calibri"/>
                <a:sym typeface="Calibri"/>
              </a:rPr>
              <a:t>Porque permiten y ayudan a delimitar algún tema de interés amplio  hacia un área específica.</a:t>
            </a:r>
            <a:endParaRPr b="0" i="0" sz="16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600"/>
              <a:buFont typeface="Arial"/>
              <a:buChar char="•"/>
            </a:pPr>
            <a:r>
              <a:rPr b="0" i="0" lang="es-MX" sz="1600" u="none" cap="none" strike="noStrike">
                <a:solidFill>
                  <a:srgbClr val="202124"/>
                </a:solidFill>
                <a:latin typeface="Calibri"/>
                <a:ea typeface="Calibri"/>
                <a:cs typeface="Calibri"/>
                <a:sym typeface="Calibri"/>
              </a:rPr>
              <a:t>Las preguntas de exploración sirven como un marco de trabajo que guía al equipo en la toma de decisiones para resolver sus problemas o lograr sus metas.</a:t>
            </a:r>
            <a:endParaRPr b="0" i="0" sz="1600" u="none" cap="none" strike="noStrike">
              <a:solidFill>
                <a:srgbClr val="000000"/>
              </a:solidFill>
              <a:latin typeface="Calibri"/>
              <a:ea typeface="Calibri"/>
              <a:cs typeface="Calibri"/>
              <a:sym typeface="Calibri"/>
            </a:endParaRPr>
          </a:p>
          <a:p>
            <a:pPr indent="-1841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600"/>
              <a:buFont typeface="Arial"/>
              <a:buChar char="•"/>
            </a:pPr>
            <a:r>
              <a:rPr b="0" i="0" lang="es-MX" sz="1600" u="none" cap="none" strike="noStrike">
                <a:solidFill>
                  <a:srgbClr val="202124"/>
                </a:solidFill>
                <a:latin typeface="Calibri"/>
                <a:ea typeface="Calibri"/>
                <a:cs typeface="Calibri"/>
                <a:sym typeface="Calibri"/>
              </a:rPr>
              <a:t>El factor tiempo es importante a tener en cuenta: a veces necesitamos invertir el tiempo necesario en conocer claramente las alternativas para lograr que el equipo se comprometa. Este esfuerzo se verá compensado en la rápida ejecución de las acciones.</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2"/>
          <p:cNvPicPr preferRelativeResize="0"/>
          <p:nvPr/>
        </p:nvPicPr>
        <p:blipFill rotWithShape="1">
          <a:blip r:embed="rId3">
            <a:alphaModFix/>
          </a:blip>
          <a:srcRect b="0" l="0" r="0" t="0"/>
          <a:stretch/>
        </p:blipFill>
        <p:spPr>
          <a:xfrm>
            <a:off x="0" y="0"/>
            <a:ext cx="9154631" cy="5733853"/>
          </a:xfrm>
          <a:prstGeom prst="rect">
            <a:avLst/>
          </a:prstGeom>
          <a:noFill/>
          <a:ln>
            <a:noFill/>
          </a:ln>
        </p:spPr>
      </p:pic>
      <p:sp>
        <p:nvSpPr>
          <p:cNvPr id="254" name="Google Shape;254;p32"/>
          <p:cNvSpPr txBox="1"/>
          <p:nvPr/>
        </p:nvSpPr>
        <p:spPr>
          <a:xfrm>
            <a:off x="2733150" y="2514297"/>
            <a:ext cx="3677700" cy="193899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3F3F3F"/>
                </a:solidFill>
                <a:latin typeface="Calibri"/>
                <a:ea typeface="Calibri"/>
                <a:cs typeface="Calibri"/>
                <a:sym typeface="Calibri"/>
              </a:rPr>
              <a:t>“Una buena pregunta es una semilla que debe sembrarse para que produzca más semillas, con  la esperanza de reverdecer el paisaje de las ideas”.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900"/>
              </a:spcBef>
              <a:spcAft>
                <a:spcPts val="0"/>
              </a:spcAft>
              <a:buClr>
                <a:srgbClr val="000000"/>
              </a:buClr>
              <a:buSzPts val="1800"/>
              <a:buFont typeface="Arial"/>
              <a:buNone/>
            </a:pPr>
            <a:r>
              <a:t/>
            </a:r>
            <a:endParaRPr b="1" i="0" sz="1800" u="none" cap="none" strike="noStrike">
              <a:solidFill>
                <a:srgbClr val="3F3F3F"/>
              </a:solidFill>
              <a:latin typeface="Calibri"/>
              <a:ea typeface="Calibri"/>
              <a:cs typeface="Calibri"/>
              <a:sym typeface="Calibri"/>
            </a:endParaRPr>
          </a:p>
          <a:p>
            <a:pPr indent="0" lvl="0" marL="0" marR="0" rtl="0" algn="r">
              <a:lnSpc>
                <a:spcPct val="100000"/>
              </a:lnSpc>
              <a:spcBef>
                <a:spcPts val="900"/>
              </a:spcBef>
              <a:spcAft>
                <a:spcPts val="0"/>
              </a:spcAft>
              <a:buClr>
                <a:srgbClr val="000000"/>
              </a:buClr>
              <a:buSzPts val="1800"/>
              <a:buFont typeface="Arial"/>
              <a:buNone/>
            </a:pPr>
            <a:r>
              <a:rPr b="1" i="0" lang="es-MX" sz="1800" u="none" cap="none" strike="noStrike">
                <a:solidFill>
                  <a:srgbClr val="3F3F3F"/>
                </a:solidFill>
                <a:latin typeface="Calibri"/>
                <a:ea typeface="Calibri"/>
                <a:cs typeface="Calibri"/>
                <a:sym typeface="Calibri"/>
              </a:rPr>
              <a:t>John Ciardi</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1" name="Google Shape;261;p33"/>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MX" sz="2800" u="none" cap="none" strike="noStrike">
                <a:solidFill>
                  <a:schemeClr val="lt1"/>
                </a:solidFill>
                <a:latin typeface="Calibri"/>
                <a:ea typeface="Calibri"/>
                <a:cs typeface="Calibri"/>
                <a:sym typeface="Calibri"/>
              </a:rPr>
              <a:t>/ ELECCIÓN DE MEJORES OPCIONES VALORADAS</a:t>
            </a:r>
            <a:endParaRPr b="0" i="0" sz="1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4"/>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ELECCIÓN DE MEJORES OPCIONES VALORADAS</a:t>
            </a:r>
            <a:endParaRPr b="0" i="0" sz="1300" u="none" cap="none" strike="noStrike">
              <a:solidFill>
                <a:srgbClr val="438AD7"/>
              </a:solidFill>
              <a:latin typeface="Calibri"/>
              <a:ea typeface="Calibri"/>
              <a:cs typeface="Calibri"/>
              <a:sym typeface="Calibri"/>
            </a:endParaRPr>
          </a:p>
        </p:txBody>
      </p:sp>
      <p:sp>
        <p:nvSpPr>
          <p:cNvPr id="267" name="Google Shape;267;p34"/>
          <p:cNvSpPr txBox="1"/>
          <p:nvPr/>
        </p:nvSpPr>
        <p:spPr>
          <a:xfrm>
            <a:off x="512023" y="862965"/>
            <a:ext cx="8098577" cy="28007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333333"/>
                </a:solidFill>
                <a:latin typeface="Calibri"/>
                <a:ea typeface="Calibri"/>
                <a:cs typeface="Calibri"/>
                <a:sym typeface="Calibri"/>
              </a:rPr>
              <a:t>¿Qué implica la elección entre opciones?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333333"/>
                </a:solidFill>
                <a:latin typeface="Calibri"/>
                <a:ea typeface="Calibri"/>
                <a:cs typeface="Calibri"/>
                <a:sym typeface="Calibri"/>
              </a:rPr>
              <a:t>Su poder radica en combinar la decisión correcta con el momento adecuado.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333333"/>
                </a:solidFill>
                <a:latin typeface="Calibri"/>
                <a:ea typeface="Calibri"/>
                <a:cs typeface="Calibri"/>
                <a:sym typeface="Calibri"/>
              </a:rPr>
              <a:t>Los métodos más utilizados para la toma de decisiones en equipo son por mayoría y por consenso.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333333"/>
                </a:solidFill>
                <a:latin typeface="Calibri"/>
                <a:ea typeface="Calibri"/>
                <a:cs typeface="Calibri"/>
                <a:sym typeface="Calibri"/>
              </a:rPr>
              <a:t>Hay que tener en cuenta que aunque se hayan hecho todos los pasos previos, siempre es posible que la elección hecha no de los resultados esperados por múltiples factores internos como del entorno. En un verdadero equipo de trabajo no hay reproches o reclamos, el equipo se reúne y unidos afrontan las adversidades, hasta lograr su meta.</a:t>
            </a:r>
            <a:endParaRPr b="0" i="0" sz="1600" u="none" cap="none" strike="noStrike">
              <a:solidFill>
                <a:srgbClr val="333333"/>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4" name="Google Shape;274;p35"/>
          <p:cNvSpPr/>
          <p:nvPr/>
        </p:nvSpPr>
        <p:spPr>
          <a:xfrm>
            <a:off x="424251" y="3703125"/>
            <a:ext cx="8559493" cy="4524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600"/>
              <a:buFont typeface="Arial"/>
              <a:buNone/>
            </a:pPr>
            <a:r>
              <a:rPr b="1" i="0" lang="es-MX" sz="2600" u="none" cap="none" strike="noStrike">
                <a:solidFill>
                  <a:schemeClr val="lt1"/>
                </a:solidFill>
                <a:latin typeface="Calibri"/>
                <a:ea typeface="Calibri"/>
                <a:cs typeface="Calibri"/>
                <a:sym typeface="Calibri"/>
              </a:rPr>
              <a:t>/ JAMBOARD COMO MEDIO DE TRABAJO COLABORATIVO</a:t>
            </a:r>
            <a:endParaRPr b="0" i="0" sz="2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USO DE JAMBOARD COMO MEDIO DE TRABAJO COLABORATIVO</a:t>
            </a:r>
            <a:endParaRPr b="0" i="0" sz="1300" u="none" cap="none" strike="noStrike">
              <a:solidFill>
                <a:srgbClr val="438AD7"/>
              </a:solidFill>
              <a:latin typeface="Calibri"/>
              <a:ea typeface="Calibri"/>
              <a:cs typeface="Calibri"/>
              <a:sym typeface="Calibri"/>
            </a:endParaRPr>
          </a:p>
        </p:txBody>
      </p:sp>
      <p:sp>
        <p:nvSpPr>
          <p:cNvPr id="280" name="Google Shape;280;p36"/>
          <p:cNvSpPr txBox="1"/>
          <p:nvPr/>
        </p:nvSpPr>
        <p:spPr>
          <a:xfrm>
            <a:off x="512023" y="955529"/>
            <a:ext cx="4444996" cy="304694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1" i="0" lang="es-MX" sz="1600" u="none" cap="none" strike="noStrike">
                <a:solidFill>
                  <a:schemeClr val="dk1"/>
                </a:solidFill>
                <a:latin typeface="Calibri"/>
                <a:ea typeface="Calibri"/>
                <a:cs typeface="Calibri"/>
                <a:sym typeface="Calibri"/>
              </a:rPr>
              <a:t>Jamboard</a:t>
            </a:r>
            <a:r>
              <a:rPr b="0" i="0" lang="es-MX" sz="1600" u="none" cap="none" strike="noStrike">
                <a:solidFill>
                  <a:schemeClr val="dk1"/>
                </a:solidFill>
                <a:latin typeface="Calibri"/>
                <a:ea typeface="Calibri"/>
                <a:cs typeface="Calibri"/>
                <a:sym typeface="Calibri"/>
              </a:rPr>
              <a:t> de Google es una </a:t>
            </a:r>
            <a:r>
              <a:rPr b="1" i="0" lang="es-MX" sz="1600" u="none" cap="none" strike="noStrike">
                <a:solidFill>
                  <a:schemeClr val="dk1"/>
                </a:solidFill>
                <a:latin typeface="Calibri"/>
                <a:ea typeface="Calibri"/>
                <a:cs typeface="Calibri"/>
                <a:sym typeface="Calibri"/>
              </a:rPr>
              <a:t>pizarra interactiva que permite a sus usuarios compartir ideas, imágenes y colaborar entre ellos en tiempo real</a:t>
            </a:r>
            <a:r>
              <a:rPr b="0" i="0" lang="es-MX" sz="1600" u="none" cap="none" strike="noStrike">
                <a:solidFill>
                  <a:schemeClr val="dk1"/>
                </a:solidFill>
                <a:latin typeface="Calibri"/>
                <a:ea typeface="Calibri"/>
                <a:cs typeface="Calibri"/>
                <a:sym typeface="Calibri"/>
              </a:rPr>
              <a:t>. Tal como la tradicional pizarra blanca que nos ha acompañado de generación en generación.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0" i="1" lang="es-MX" sz="1600" u="none" cap="none" strike="noStrike">
                <a:solidFill>
                  <a:schemeClr val="dk1"/>
                </a:solidFill>
                <a:latin typeface="Calibri"/>
                <a:ea typeface="Calibri"/>
                <a:cs typeface="Calibri"/>
                <a:sym typeface="Calibri"/>
              </a:rPr>
              <a:t>“Es una pantalla increíblemente adaptable y precisa, en la que puedes dibujar como lo harías en una pizarra tradicional. Con Jamboard puedes estar conectado en cualquier rincón del mundo y eliminar los obstáculos que frenan la productividad”.</a:t>
            </a:r>
            <a:endParaRPr b="0" i="0" sz="1600" u="none" cap="none" strike="noStrike">
              <a:solidFill>
                <a:schemeClr val="dk1"/>
              </a:solidFill>
              <a:latin typeface="Calibri"/>
              <a:ea typeface="Calibri"/>
              <a:cs typeface="Calibri"/>
              <a:sym typeface="Calibri"/>
            </a:endParaRPr>
          </a:p>
        </p:txBody>
      </p:sp>
      <p:pic>
        <p:nvPicPr>
          <p:cNvPr id="281" name="Google Shape;281;p36"/>
          <p:cNvPicPr preferRelativeResize="0"/>
          <p:nvPr/>
        </p:nvPicPr>
        <p:blipFill rotWithShape="1">
          <a:blip r:embed="rId3">
            <a:alphaModFix/>
          </a:blip>
          <a:srcRect b="0" l="0" r="0" t="0"/>
          <a:stretch/>
        </p:blipFill>
        <p:spPr>
          <a:xfrm>
            <a:off x="4957019" y="751283"/>
            <a:ext cx="3944573" cy="4648200"/>
          </a:xfrm>
          <a:prstGeom prst="rect">
            <a:avLst/>
          </a:prstGeom>
          <a:noFill/>
          <a:ln>
            <a:noFill/>
          </a:ln>
        </p:spPr>
      </p:pic>
      <p:pic>
        <p:nvPicPr>
          <p:cNvPr id="282" name="Google Shape;282;p36"/>
          <p:cNvPicPr preferRelativeResize="0"/>
          <p:nvPr/>
        </p:nvPicPr>
        <p:blipFill rotWithShape="1">
          <a:blip r:embed="rId4">
            <a:alphaModFix/>
          </a:blip>
          <a:srcRect b="0" l="0" r="0" t="0"/>
          <a:stretch/>
        </p:blipFill>
        <p:spPr>
          <a:xfrm rot="1277079">
            <a:off x="5968237" y="2276022"/>
            <a:ext cx="1804867" cy="111004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7"/>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USO DE JAMBOARD COMO MEDIO DE TRABAJO COLABORATIVO</a:t>
            </a:r>
            <a:endParaRPr b="0" i="0" sz="1300" u="none" cap="none" strike="noStrike">
              <a:solidFill>
                <a:srgbClr val="438AD7"/>
              </a:solidFill>
              <a:latin typeface="Calibri"/>
              <a:ea typeface="Calibri"/>
              <a:cs typeface="Calibri"/>
              <a:sym typeface="Calibri"/>
            </a:endParaRPr>
          </a:p>
        </p:txBody>
      </p:sp>
      <p:sp>
        <p:nvSpPr>
          <p:cNvPr id="288" name="Google Shape;288;p37"/>
          <p:cNvSpPr txBox="1"/>
          <p:nvPr/>
        </p:nvSpPr>
        <p:spPr>
          <a:xfrm>
            <a:off x="512023" y="1032158"/>
            <a:ext cx="7673400" cy="28014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Es preciso indicar que Jamboard de Google surgió inicialmente como un producto físico, el cual consiste en: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101600" lvl="0" marL="0" marR="0" rtl="0" algn="just">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Una pizarra digital colaborativa de 55 pulgadas y que cuenta con accesorios, como dos lápices ópticos, una goma de borrar y soporte, son elementos que permiten un buen y productivo desempeño del equipo de trabajo.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101600" lvl="0" marL="0" marR="0" rtl="0" algn="just">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Además, la pizarra Jamboard posee una cámara integrada, tiene una aplicación móvil y web para llevar a cabo videollamadas y puedas comunicarte sin problemas, solo enfocándose en crear, desarrollar y potenciar al máximo tus ideas.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 </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8"/>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USO DE JAMBOARD COMO MEDIO DE TRABAJO COLABORATIVO</a:t>
            </a:r>
            <a:endParaRPr b="0" i="0" sz="1300" u="none" cap="none" strike="noStrike">
              <a:solidFill>
                <a:srgbClr val="438AD7"/>
              </a:solidFill>
              <a:latin typeface="Calibri"/>
              <a:ea typeface="Calibri"/>
              <a:cs typeface="Calibri"/>
              <a:sym typeface="Calibri"/>
            </a:endParaRPr>
          </a:p>
        </p:txBody>
      </p:sp>
      <p:sp>
        <p:nvSpPr>
          <p:cNvPr id="294" name="Google Shape;294;p38"/>
          <p:cNvSpPr txBox="1"/>
          <p:nvPr/>
        </p:nvSpPr>
        <p:spPr>
          <a:xfrm>
            <a:off x="350402" y="751642"/>
            <a:ext cx="4955024" cy="4524315"/>
          </a:xfrm>
          <a:prstGeom prst="rect">
            <a:avLst/>
          </a:prstGeom>
          <a:noFill/>
          <a:ln>
            <a:noFill/>
          </a:ln>
        </p:spPr>
        <p:txBody>
          <a:bodyPr anchorCtr="0" anchor="t" bIns="45700" lIns="91425" spcFirstLastPara="1" rIns="91425" wrap="square" tIns="45700">
            <a:spAutoFit/>
          </a:bodyPr>
          <a:lstStyle/>
          <a:p>
            <a:pPr indent="-101600" lvl="0" marL="0" marR="0" rtl="0" algn="just">
              <a:lnSpc>
                <a:spcPct val="100000"/>
              </a:lnSpc>
              <a:spcBef>
                <a:spcPts val="0"/>
              </a:spcBef>
              <a:spcAft>
                <a:spcPts val="0"/>
              </a:spcAft>
              <a:buClr>
                <a:srgbClr val="181B32"/>
              </a:buClr>
              <a:buSzPts val="1600"/>
              <a:buFont typeface="Arial"/>
              <a:buChar char="•"/>
            </a:pPr>
            <a:r>
              <a:rPr b="1" i="0" lang="es-MX" sz="1600" u="none" cap="none" strike="noStrike">
                <a:solidFill>
                  <a:srgbClr val="181B32"/>
                </a:solidFill>
                <a:latin typeface="Calibri"/>
                <a:ea typeface="Calibri"/>
                <a:cs typeface="Calibri"/>
                <a:sym typeface="Calibri"/>
              </a:rPr>
              <a:t>Bolígrafo:</a:t>
            </a:r>
            <a:r>
              <a:rPr b="0" i="0" lang="es-MX" sz="1600" u="none" cap="none" strike="noStrike">
                <a:solidFill>
                  <a:srgbClr val="181B32"/>
                </a:solidFill>
                <a:latin typeface="Calibri"/>
                <a:ea typeface="Calibri"/>
                <a:cs typeface="Calibri"/>
                <a:sym typeface="Calibri"/>
              </a:rPr>
              <a:t> Puedes escoger entre un lápiz normal, un resaltador, pincel o rotulador; y de igual manera dispones de colores. </a:t>
            </a:r>
            <a:endParaRPr b="0" i="0" sz="1400" u="none" cap="none" strike="noStrike">
              <a:solidFill>
                <a:srgbClr val="000000"/>
              </a:solidFill>
              <a:latin typeface="Arial"/>
              <a:ea typeface="Arial"/>
              <a:cs typeface="Arial"/>
              <a:sym typeface="Arial"/>
            </a:endParaRPr>
          </a:p>
          <a:p>
            <a:pPr indent="-101600" lvl="0" marL="0" marR="0" rtl="0" algn="just">
              <a:lnSpc>
                <a:spcPct val="100000"/>
              </a:lnSpc>
              <a:spcBef>
                <a:spcPts val="0"/>
              </a:spcBef>
              <a:spcAft>
                <a:spcPts val="0"/>
              </a:spcAft>
              <a:buClr>
                <a:srgbClr val="181B32"/>
              </a:buClr>
              <a:buSzPts val="1600"/>
              <a:buFont typeface="Arial"/>
              <a:buChar char="•"/>
            </a:pPr>
            <a:r>
              <a:rPr b="1" i="0" lang="es-MX" sz="1600" u="none" cap="none" strike="noStrike">
                <a:solidFill>
                  <a:srgbClr val="181B32"/>
                </a:solidFill>
                <a:latin typeface="Calibri"/>
                <a:ea typeface="Calibri"/>
                <a:cs typeface="Calibri"/>
                <a:sym typeface="Calibri"/>
              </a:rPr>
              <a:t>Borrador: </a:t>
            </a:r>
            <a:r>
              <a:rPr b="0" i="0" lang="es-MX" sz="1600" u="none" cap="none" strike="noStrike">
                <a:solidFill>
                  <a:srgbClr val="181B32"/>
                </a:solidFill>
                <a:latin typeface="Calibri"/>
                <a:ea typeface="Calibri"/>
                <a:cs typeface="Calibri"/>
                <a:sym typeface="Calibri"/>
              </a:rPr>
              <a:t>Para modificar o eliminar. </a:t>
            </a:r>
            <a:endParaRPr b="0" i="0" sz="1400" u="none" cap="none" strike="noStrike">
              <a:solidFill>
                <a:srgbClr val="000000"/>
              </a:solidFill>
              <a:latin typeface="Arial"/>
              <a:ea typeface="Arial"/>
              <a:cs typeface="Arial"/>
              <a:sym typeface="Arial"/>
            </a:endParaRPr>
          </a:p>
          <a:p>
            <a:pPr indent="-101600" lvl="0" marL="0" marR="0" rtl="0" algn="just">
              <a:lnSpc>
                <a:spcPct val="100000"/>
              </a:lnSpc>
              <a:spcBef>
                <a:spcPts val="0"/>
              </a:spcBef>
              <a:spcAft>
                <a:spcPts val="0"/>
              </a:spcAft>
              <a:buClr>
                <a:srgbClr val="181B32"/>
              </a:buClr>
              <a:buSzPts val="1600"/>
              <a:buFont typeface="Arial"/>
              <a:buChar char="•"/>
            </a:pPr>
            <a:r>
              <a:rPr b="1" i="0" lang="es-MX" sz="1600" u="none" cap="none" strike="noStrike">
                <a:solidFill>
                  <a:srgbClr val="181B32"/>
                </a:solidFill>
                <a:latin typeface="Calibri"/>
                <a:ea typeface="Calibri"/>
                <a:cs typeface="Calibri"/>
                <a:sym typeface="Calibri"/>
              </a:rPr>
              <a:t>Selección:</a:t>
            </a:r>
            <a:r>
              <a:rPr b="0" i="0" lang="es-MX" sz="1600" u="none" cap="none" strike="noStrike">
                <a:solidFill>
                  <a:srgbClr val="181B32"/>
                </a:solidFill>
                <a:latin typeface="Calibri"/>
                <a:ea typeface="Calibri"/>
                <a:cs typeface="Calibri"/>
                <a:sym typeface="Calibri"/>
              </a:rPr>
              <a:t> Esta opción nos permite mover los objetos que coloquemos dentro de la pizarra digital Jamboard. Por ejemplo, al agregar las notas adhesivas puedes cambiarlas de lugar o agruparlas por colores. </a:t>
            </a:r>
            <a:endParaRPr b="0" i="0" sz="1400" u="none" cap="none" strike="noStrike">
              <a:solidFill>
                <a:srgbClr val="000000"/>
              </a:solidFill>
              <a:latin typeface="Arial"/>
              <a:ea typeface="Arial"/>
              <a:cs typeface="Arial"/>
              <a:sym typeface="Arial"/>
            </a:endParaRPr>
          </a:p>
          <a:p>
            <a:pPr indent="-101600" lvl="0" marL="0" marR="0" rtl="0" algn="just">
              <a:lnSpc>
                <a:spcPct val="100000"/>
              </a:lnSpc>
              <a:spcBef>
                <a:spcPts val="0"/>
              </a:spcBef>
              <a:spcAft>
                <a:spcPts val="0"/>
              </a:spcAft>
              <a:buClr>
                <a:srgbClr val="181B32"/>
              </a:buClr>
              <a:buSzPts val="1600"/>
              <a:buFont typeface="Arial"/>
              <a:buChar char="•"/>
            </a:pPr>
            <a:r>
              <a:rPr b="1" i="0" lang="es-MX" sz="1600" u="none" cap="none" strike="noStrike">
                <a:solidFill>
                  <a:srgbClr val="181B32"/>
                </a:solidFill>
                <a:latin typeface="Calibri"/>
                <a:ea typeface="Calibri"/>
                <a:cs typeface="Calibri"/>
                <a:sym typeface="Calibri"/>
              </a:rPr>
              <a:t>Notas adhesivas:</a:t>
            </a:r>
            <a:r>
              <a:rPr b="0" i="0" lang="es-MX" sz="1600" u="none" cap="none" strike="noStrike">
                <a:solidFill>
                  <a:srgbClr val="181B32"/>
                </a:solidFill>
                <a:latin typeface="Calibri"/>
                <a:ea typeface="Calibri"/>
                <a:cs typeface="Calibri"/>
                <a:sym typeface="Calibri"/>
              </a:rPr>
              <a:t> Google Jamboard nos brinda 6 colores de post-it.</a:t>
            </a:r>
            <a:endParaRPr b="0" i="0" sz="1400" u="none" cap="none" strike="noStrike">
              <a:solidFill>
                <a:srgbClr val="000000"/>
              </a:solidFill>
              <a:latin typeface="Arial"/>
              <a:ea typeface="Arial"/>
              <a:cs typeface="Arial"/>
              <a:sym typeface="Arial"/>
            </a:endParaRPr>
          </a:p>
          <a:p>
            <a:pPr indent="-101600" lvl="0" marL="0" marR="0" rtl="0" algn="just">
              <a:lnSpc>
                <a:spcPct val="100000"/>
              </a:lnSpc>
              <a:spcBef>
                <a:spcPts val="0"/>
              </a:spcBef>
              <a:spcAft>
                <a:spcPts val="0"/>
              </a:spcAft>
              <a:buClr>
                <a:srgbClr val="181B32"/>
              </a:buClr>
              <a:buSzPts val="1600"/>
              <a:buFont typeface="Arial"/>
              <a:buChar char="•"/>
            </a:pPr>
            <a:r>
              <a:rPr b="1" i="0" lang="es-MX" sz="1600" u="none" cap="none" strike="noStrike">
                <a:solidFill>
                  <a:srgbClr val="181B32"/>
                </a:solidFill>
                <a:latin typeface="Calibri"/>
                <a:ea typeface="Calibri"/>
                <a:cs typeface="Calibri"/>
                <a:sym typeface="Calibri"/>
              </a:rPr>
              <a:t>Imágenes: </a:t>
            </a:r>
            <a:r>
              <a:rPr b="0" i="0" lang="es-MX" sz="1600" u="none" cap="none" strike="noStrike">
                <a:solidFill>
                  <a:srgbClr val="181B32"/>
                </a:solidFill>
                <a:latin typeface="Calibri"/>
                <a:ea typeface="Calibri"/>
                <a:cs typeface="Calibri"/>
                <a:sym typeface="Calibri"/>
              </a:rPr>
              <a:t>Agrega referencias visuales a tu pizarra colaborativa Jamboard. Puedes subirlas desde tu computadora, Google Drive o desde el buscador de imágenes de Google.</a:t>
            </a:r>
            <a:endParaRPr b="0" i="0" sz="1400" u="none" cap="none" strike="noStrike">
              <a:solidFill>
                <a:srgbClr val="000000"/>
              </a:solidFill>
              <a:latin typeface="Arial"/>
              <a:ea typeface="Arial"/>
              <a:cs typeface="Arial"/>
              <a:sym typeface="Arial"/>
            </a:endParaRPr>
          </a:p>
          <a:p>
            <a:pPr indent="-101600" lvl="0" marL="0" marR="0" rtl="0" algn="just">
              <a:lnSpc>
                <a:spcPct val="100000"/>
              </a:lnSpc>
              <a:spcBef>
                <a:spcPts val="0"/>
              </a:spcBef>
              <a:spcAft>
                <a:spcPts val="0"/>
              </a:spcAft>
              <a:buClr>
                <a:srgbClr val="181B32"/>
              </a:buClr>
              <a:buSzPts val="1600"/>
              <a:buFont typeface="Arial"/>
              <a:buChar char="•"/>
            </a:pPr>
            <a:r>
              <a:rPr b="1" i="0" lang="es-MX" sz="1600" u="none" cap="none" strike="noStrike">
                <a:solidFill>
                  <a:srgbClr val="181B32"/>
                </a:solidFill>
                <a:latin typeface="Calibri"/>
                <a:ea typeface="Calibri"/>
                <a:cs typeface="Calibri"/>
                <a:sym typeface="Calibri"/>
              </a:rPr>
              <a:t>Puntero láser:</a:t>
            </a:r>
            <a:r>
              <a:rPr b="0" i="0" lang="es-MX" sz="1600" u="none" cap="none" strike="noStrike">
                <a:solidFill>
                  <a:srgbClr val="181B32"/>
                </a:solidFill>
                <a:latin typeface="Calibri"/>
                <a:ea typeface="Calibri"/>
                <a:cs typeface="Calibri"/>
                <a:sym typeface="Calibri"/>
              </a:rPr>
              <a:t> esta opción nos ayuda a señalar los elementos que queremos comentar, modificar o eliminar dentro de nuestra Jamboard de Google.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 </a:t>
            </a:r>
            <a:endParaRPr b="0" i="0" sz="1600" u="none" cap="none" strike="noStrike">
              <a:solidFill>
                <a:schemeClr val="dk1"/>
              </a:solidFill>
              <a:latin typeface="Calibri"/>
              <a:ea typeface="Calibri"/>
              <a:cs typeface="Calibri"/>
              <a:sym typeface="Calibri"/>
            </a:endParaRPr>
          </a:p>
        </p:txBody>
      </p:sp>
      <p:pic>
        <p:nvPicPr>
          <p:cNvPr id="295" name="Google Shape;295;p38"/>
          <p:cNvPicPr preferRelativeResize="0"/>
          <p:nvPr/>
        </p:nvPicPr>
        <p:blipFill rotWithShape="1">
          <a:blip r:embed="rId3">
            <a:alphaModFix/>
          </a:blip>
          <a:srcRect b="0" l="0" r="0" t="0"/>
          <a:stretch/>
        </p:blipFill>
        <p:spPr>
          <a:xfrm>
            <a:off x="6074975" y="431372"/>
            <a:ext cx="1858014" cy="475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4"/>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ACCIONES PARA LOGRAR EQUIPOS INTER ÁREAS </a:t>
            </a:r>
            <a:endParaRPr b="0" i="0" sz="1300" u="none" cap="none" strike="noStrike">
              <a:solidFill>
                <a:srgbClr val="438AD7"/>
              </a:solidFill>
              <a:latin typeface="Calibri"/>
              <a:ea typeface="Calibri"/>
              <a:cs typeface="Calibri"/>
              <a:sym typeface="Calibri"/>
            </a:endParaRPr>
          </a:p>
        </p:txBody>
      </p:sp>
      <p:sp>
        <p:nvSpPr>
          <p:cNvPr id="49" name="Google Shape;49;p4"/>
          <p:cNvSpPr txBox="1"/>
          <p:nvPr/>
        </p:nvSpPr>
        <p:spPr>
          <a:xfrm>
            <a:off x="398361" y="767996"/>
            <a:ext cx="8100746" cy="439462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Para construir un equipo de trabajo tienen que darse ciertas condiciones:</a:t>
            </a:r>
            <a:r>
              <a:rPr b="0" i="1" lang="es-MX" sz="1600" u="none" cap="none" strike="noStrike">
                <a:solidFill>
                  <a:schemeClr val="dk1"/>
                </a:solidFill>
                <a:latin typeface="Calibri"/>
                <a:ea typeface="Calibri"/>
                <a:cs typeface="Calibri"/>
                <a:sym typeface="Calibri"/>
              </a:rPr>
              <a:t> </a:t>
            </a:r>
            <a:endParaRPr b="0" i="1" sz="1600" u="none" cap="none" strike="noStrike">
              <a:solidFill>
                <a:schemeClr val="dk1"/>
              </a:solidFill>
              <a:latin typeface="Calibri"/>
              <a:ea typeface="Calibri"/>
              <a:cs typeface="Calibri"/>
              <a:sym typeface="Calibri"/>
            </a:endParaRPr>
          </a:p>
          <a:p>
            <a:pPr indent="0" lvl="0" marL="0" marR="0" rtl="0" algn="l">
              <a:lnSpc>
                <a:spcPct val="107000"/>
              </a:lnSpc>
              <a:spcBef>
                <a:spcPts val="0"/>
              </a:spcBef>
              <a:spcAft>
                <a:spcPts val="0"/>
              </a:spcAft>
              <a:buClr>
                <a:srgbClr val="000000"/>
              </a:buClr>
              <a:buSzPts val="800"/>
              <a:buFont typeface="Arial"/>
              <a:buNone/>
            </a:pPr>
            <a:r>
              <a:t/>
            </a:r>
            <a:endParaRPr b="0" i="1" sz="800" u="none" cap="none" strike="noStrike">
              <a:solidFill>
                <a:schemeClr val="dk1"/>
              </a:solidFill>
              <a:latin typeface="Calibri"/>
              <a:ea typeface="Calibri"/>
              <a:cs typeface="Calibri"/>
              <a:sym typeface="Calibri"/>
            </a:endParaRPr>
          </a:p>
          <a:p>
            <a:pPr indent="-285750" lvl="0" marL="285750" marR="0" rtl="0" algn="l">
              <a:lnSpc>
                <a:spcPct val="100000"/>
              </a:lnSpc>
              <a:spcBef>
                <a:spcPts val="800"/>
              </a:spcBef>
              <a:spcAft>
                <a:spcPts val="0"/>
              </a:spcAft>
              <a:buClr>
                <a:srgbClr val="0070C0"/>
              </a:buClr>
              <a:buSzPts val="1600"/>
              <a:buFont typeface="Arial"/>
              <a:buChar char="•"/>
            </a:pPr>
            <a:r>
              <a:rPr b="0" i="1" lang="es-MX" sz="1600" u="none" cap="none" strike="noStrike">
                <a:solidFill>
                  <a:srgbClr val="0070C0"/>
                </a:solidFill>
                <a:latin typeface="Calibri"/>
                <a:ea typeface="Calibri"/>
                <a:cs typeface="Calibri"/>
                <a:sym typeface="Calibri"/>
              </a:rPr>
              <a:t>Un trabajo que se ha de realizar conjuntamente: </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Se estructuran los objetivos generales y específicos que dan direccionalidad a las actividades y tareas encaminadas hacia el logro de los mismos.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80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285750" lvl="0" marL="285750" marR="0" rtl="0" algn="l">
              <a:lnSpc>
                <a:spcPct val="100000"/>
              </a:lnSpc>
              <a:spcBef>
                <a:spcPts val="800"/>
              </a:spcBef>
              <a:spcAft>
                <a:spcPts val="0"/>
              </a:spcAft>
              <a:buClr>
                <a:srgbClr val="0070C0"/>
              </a:buClr>
              <a:buSzPts val="1600"/>
              <a:buFont typeface="Arial"/>
              <a:buChar char="•"/>
            </a:pPr>
            <a:r>
              <a:rPr b="0" i="1" lang="es-MX" sz="1600" u="none" cap="none" strike="noStrike">
                <a:solidFill>
                  <a:srgbClr val="0070C0"/>
                </a:solidFill>
                <a:latin typeface="Calibri"/>
                <a:ea typeface="Calibri"/>
                <a:cs typeface="Calibri"/>
                <a:sym typeface="Calibri"/>
              </a:rPr>
              <a:t>La existencia de una estructura organizativa y funcional básica: </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Se trata de todo lo que concierne a la forma de organizar y realizar el trabajo propiamente dicho. Esto implica configurar un marco referencial en donde se encuadra lo organizativo y funcional.  </a:t>
            </a:r>
            <a:endParaRPr b="0" i="0" sz="1600" u="none" cap="none" strike="noStrike">
              <a:solidFill>
                <a:schemeClr val="dk1"/>
              </a:solidFill>
              <a:latin typeface="Calibri"/>
              <a:ea typeface="Calibri"/>
              <a:cs typeface="Calibri"/>
              <a:sym typeface="Calibri"/>
            </a:endParaRPr>
          </a:p>
          <a:p>
            <a:pPr indent="0" lvl="1" marL="457200" marR="0" rtl="0" algn="l">
              <a:lnSpc>
                <a:spcPct val="100000"/>
              </a:lnSpc>
              <a:spcBef>
                <a:spcPts val="80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285750" lvl="0" marL="285750" marR="0" rtl="0" algn="l">
              <a:lnSpc>
                <a:spcPct val="100000"/>
              </a:lnSpc>
              <a:spcBef>
                <a:spcPts val="800"/>
              </a:spcBef>
              <a:spcAft>
                <a:spcPts val="0"/>
              </a:spcAft>
              <a:buClr>
                <a:srgbClr val="0070C0"/>
              </a:buClr>
              <a:buSzPts val="1600"/>
              <a:buFont typeface="Arial"/>
              <a:buChar char="•"/>
            </a:pPr>
            <a:r>
              <a:rPr b="0" i="1" lang="es-MX" sz="1600" u="none" cap="none" strike="noStrike">
                <a:solidFill>
                  <a:srgbClr val="0070C0"/>
                </a:solidFill>
                <a:latin typeface="Calibri"/>
                <a:ea typeface="Calibri"/>
                <a:cs typeface="Calibri"/>
                <a:sym typeface="Calibri"/>
              </a:rPr>
              <a:t>Un sistema relacional:</a:t>
            </a:r>
            <a:endParaRPr b="0" i="1" sz="1600" u="none" cap="none" strike="noStrike">
              <a:solidFill>
                <a:srgbClr val="0070C0"/>
              </a:solidFill>
              <a:latin typeface="Calibri"/>
              <a:ea typeface="Calibri"/>
              <a:cs typeface="Calibri"/>
              <a:sym typeface="Calibri"/>
            </a:endParaRPr>
          </a:p>
          <a:p>
            <a:pPr indent="0" lvl="1" marL="457200" marR="0" rtl="0" algn="l">
              <a:lnSpc>
                <a:spcPct val="100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Los elementos que lo integran son: participación, comunicación, complementación, forma de resolver conflictos y tensiones, y todo aquello que contribuye a crear un clima organizacional y funcional adecuado para el trabajo en equipo. </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USO DE JAMBOARD COMO MEDIO DE TRABAJO COLABORATIVO</a:t>
            </a:r>
            <a:endParaRPr b="0" i="0" sz="1300" u="none" cap="none" strike="noStrike">
              <a:solidFill>
                <a:srgbClr val="438AD7"/>
              </a:solidFill>
              <a:latin typeface="Calibri"/>
              <a:ea typeface="Calibri"/>
              <a:cs typeface="Calibri"/>
              <a:sym typeface="Calibri"/>
            </a:endParaRPr>
          </a:p>
        </p:txBody>
      </p:sp>
      <p:sp>
        <p:nvSpPr>
          <p:cNvPr id="301" name="Google Shape;301;p39"/>
          <p:cNvSpPr txBox="1"/>
          <p:nvPr/>
        </p:nvSpPr>
        <p:spPr>
          <a:xfrm>
            <a:off x="334402" y="1518558"/>
            <a:ext cx="2818373" cy="18466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Ejemplos del uso del Jamboard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Escribir con un bolígrafo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Notas adhesivas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Insertar una imagen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Cuadro de texto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 </a:t>
            </a:r>
            <a:endParaRPr b="0" i="0" sz="1600" u="none" cap="none" strike="noStrike">
              <a:solidFill>
                <a:schemeClr val="dk1"/>
              </a:solidFill>
              <a:latin typeface="Calibri"/>
              <a:ea typeface="Calibri"/>
              <a:cs typeface="Calibri"/>
              <a:sym typeface="Calibri"/>
            </a:endParaRPr>
          </a:p>
        </p:txBody>
      </p:sp>
      <p:pic>
        <p:nvPicPr>
          <p:cNvPr id="302" name="Google Shape;302;p39"/>
          <p:cNvPicPr preferRelativeResize="0"/>
          <p:nvPr/>
        </p:nvPicPr>
        <p:blipFill rotWithShape="1">
          <a:blip r:embed="rId3">
            <a:alphaModFix/>
          </a:blip>
          <a:srcRect b="0" l="0" r="0" t="0"/>
          <a:stretch/>
        </p:blipFill>
        <p:spPr>
          <a:xfrm>
            <a:off x="3507713" y="1086959"/>
            <a:ext cx="4931753" cy="321834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9" name="Google Shape;309;p40"/>
          <p:cNvSpPr/>
          <p:nvPr/>
        </p:nvSpPr>
        <p:spPr>
          <a:xfrm>
            <a:off x="579506" y="784098"/>
            <a:ext cx="8107294" cy="4678204"/>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FFFFFF"/>
              </a:buClr>
              <a:buSzPts val="1600"/>
              <a:buFont typeface="Arial"/>
              <a:buChar char="•"/>
            </a:pPr>
            <a:r>
              <a:rPr b="0" i="0" lang="es-MX" sz="1600" u="none" cap="none" strike="noStrike">
                <a:solidFill>
                  <a:srgbClr val="FFFFFF"/>
                </a:solidFill>
                <a:latin typeface="Calibri"/>
                <a:ea typeface="Calibri"/>
                <a:cs typeface="Calibri"/>
                <a:sym typeface="Calibri"/>
              </a:rPr>
              <a:t>Formar un equipo inter áreas o multidisciplinario es un reto que nos dejará excelentes aprendizajes y experiencias. Tengamos apertura y flexibilidad para aprender de nuestros compañeros y también ofrezcamos nuestros conocimientos. </a:t>
            </a:r>
            <a:endParaRPr b="0" i="0" sz="1400" u="none" cap="none" strike="noStrike">
              <a:solidFill>
                <a:srgbClr val="000000"/>
              </a:solidFill>
              <a:latin typeface="Arial"/>
              <a:ea typeface="Arial"/>
              <a:cs typeface="Arial"/>
              <a:sym typeface="Arial"/>
            </a:endParaRPr>
          </a:p>
          <a:p>
            <a:pPr indent="-180975" lvl="0" marL="180975" marR="0" rtl="0" algn="l">
              <a:lnSpc>
                <a:spcPct val="100000"/>
              </a:lnSpc>
              <a:spcBef>
                <a:spcPts val="0"/>
              </a:spcBef>
              <a:spcAft>
                <a:spcPts val="0"/>
              </a:spcAft>
              <a:buClr>
                <a:srgbClr val="FFFFFF"/>
              </a:buClr>
              <a:buSzPts val="1600"/>
              <a:buFont typeface="Arial"/>
              <a:buChar char="•"/>
            </a:pPr>
            <a:r>
              <a:rPr b="0" i="0" lang="es-MX" sz="1600" u="none" cap="none" strike="noStrike">
                <a:solidFill>
                  <a:srgbClr val="FFFFFF"/>
                </a:solidFill>
                <a:latin typeface="Calibri"/>
                <a:ea typeface="Calibri"/>
                <a:cs typeface="Calibri"/>
                <a:sym typeface="Calibri"/>
              </a:rPr>
              <a:t>Al ser compañeros de perfiles variados, es importante oír y entender los diferentes puntos de vista: esa es la riqueza de un equipo diverso.</a:t>
            </a:r>
            <a:endParaRPr b="0" i="0" sz="1400" u="none" cap="none" strike="noStrike">
              <a:solidFill>
                <a:srgbClr val="000000"/>
              </a:solidFill>
              <a:latin typeface="Arial"/>
              <a:ea typeface="Arial"/>
              <a:cs typeface="Arial"/>
              <a:sym typeface="Arial"/>
            </a:endParaRPr>
          </a:p>
          <a:p>
            <a:pPr indent="-180975" lvl="0" marL="180975" marR="0" rtl="0" algn="l">
              <a:lnSpc>
                <a:spcPct val="100000"/>
              </a:lnSpc>
              <a:spcBef>
                <a:spcPts val="0"/>
              </a:spcBef>
              <a:spcAft>
                <a:spcPts val="0"/>
              </a:spcAft>
              <a:buClr>
                <a:srgbClr val="FFFFFF"/>
              </a:buClr>
              <a:buSzPts val="1600"/>
              <a:buFont typeface="Arial"/>
              <a:buChar char="•"/>
            </a:pPr>
            <a:r>
              <a:rPr b="0" i="0" lang="es-MX" sz="1600" u="none" cap="none" strike="noStrike">
                <a:solidFill>
                  <a:srgbClr val="FFFFFF"/>
                </a:solidFill>
                <a:latin typeface="Calibri"/>
                <a:ea typeface="Calibri"/>
                <a:cs typeface="Calibri"/>
                <a:sym typeface="Calibri"/>
              </a:rPr>
              <a:t>Al momento de solucionar un problema, orientarnos objetivamente y con practicidad es una estrategia para comprender y comenzar a generar alternativas; lo mismo que en la fase de valoración de las alternativas alcanzadas.</a:t>
            </a:r>
            <a:endParaRPr b="0" i="0" sz="1400" u="none" cap="none" strike="noStrike">
              <a:solidFill>
                <a:srgbClr val="000000"/>
              </a:solidFill>
              <a:latin typeface="Arial"/>
              <a:ea typeface="Arial"/>
              <a:cs typeface="Arial"/>
              <a:sym typeface="Arial"/>
            </a:endParaRPr>
          </a:p>
          <a:p>
            <a:pPr indent="-180975" lvl="0" marL="180975" marR="0" rtl="0" algn="l">
              <a:lnSpc>
                <a:spcPct val="100000"/>
              </a:lnSpc>
              <a:spcBef>
                <a:spcPts val="0"/>
              </a:spcBef>
              <a:spcAft>
                <a:spcPts val="0"/>
              </a:spcAft>
              <a:buClr>
                <a:srgbClr val="FFFFFF"/>
              </a:buClr>
              <a:buSzPts val="1600"/>
              <a:buFont typeface="Arial"/>
              <a:buChar char="•"/>
            </a:pPr>
            <a:r>
              <a:rPr b="0" i="0" lang="es-MX" sz="1600" u="none" cap="none" strike="noStrike">
                <a:solidFill>
                  <a:srgbClr val="FFFFFF"/>
                </a:solidFill>
                <a:latin typeface="Calibri"/>
                <a:ea typeface="Calibri"/>
                <a:cs typeface="Calibri"/>
                <a:sym typeface="Calibri"/>
              </a:rPr>
              <a:t>En el proceso de preguntas de exploración en equipo, es recomendable cuidar de no entrar en fatiga o desgaste tanto de un tema como de los miembros del equipo. Crear momentos de descanso y distensión será elemental para tener éxito.</a:t>
            </a:r>
            <a:endParaRPr b="0" i="0" sz="1400" u="none" cap="none" strike="noStrike">
              <a:solidFill>
                <a:srgbClr val="000000"/>
              </a:solidFill>
              <a:latin typeface="Arial"/>
              <a:ea typeface="Arial"/>
              <a:cs typeface="Arial"/>
              <a:sym typeface="Arial"/>
            </a:endParaRPr>
          </a:p>
          <a:p>
            <a:pPr indent="-180975" lvl="0" marL="180975" marR="0" rtl="0" algn="l">
              <a:lnSpc>
                <a:spcPct val="100000"/>
              </a:lnSpc>
              <a:spcBef>
                <a:spcPts val="0"/>
              </a:spcBef>
              <a:spcAft>
                <a:spcPts val="0"/>
              </a:spcAft>
              <a:buClr>
                <a:srgbClr val="FFFFFF"/>
              </a:buClr>
              <a:buSzPts val="1600"/>
              <a:buFont typeface="Arial"/>
              <a:buChar char="•"/>
            </a:pPr>
            <a:r>
              <a:rPr b="0" i="0" lang="es-MX" sz="1600" u="none" cap="none" strike="noStrike">
                <a:solidFill>
                  <a:srgbClr val="FFFFFF"/>
                </a:solidFill>
                <a:latin typeface="Calibri"/>
                <a:ea typeface="Calibri"/>
                <a:cs typeface="Calibri"/>
                <a:sym typeface="Calibri"/>
              </a:rPr>
              <a:t>La herramienta Jamboard como medio de trabajo colaborativo nos acerca a un entorno presencial, indispensable para que el equipo mantenga la confianza y que las ideas fluyan con la participación activa e integra de los miembros del equipo.</a:t>
            </a:r>
            <a:endParaRPr b="0" i="0" sz="1400" u="none" cap="none" strike="noStrike">
              <a:solidFill>
                <a:srgbClr val="000000"/>
              </a:solidFill>
              <a:latin typeface="Arial"/>
              <a:ea typeface="Arial"/>
              <a:cs typeface="Arial"/>
              <a:sym typeface="Arial"/>
            </a:endParaRPr>
          </a:p>
          <a:p>
            <a:pPr indent="-180975" lvl="0" marL="180975" marR="0" rtl="0" algn="l">
              <a:lnSpc>
                <a:spcPct val="100000"/>
              </a:lnSpc>
              <a:spcBef>
                <a:spcPts val="0"/>
              </a:spcBef>
              <a:spcAft>
                <a:spcPts val="0"/>
              </a:spcAft>
              <a:buClr>
                <a:srgbClr val="FFFFFF"/>
              </a:buClr>
              <a:buSzPts val="1600"/>
              <a:buFont typeface="Arial"/>
              <a:buChar char="•"/>
            </a:pPr>
            <a:r>
              <a:rPr b="0" i="0" lang="es-MX" sz="1600" u="none" cap="none" strike="noStrike">
                <a:solidFill>
                  <a:srgbClr val="FFFFFF"/>
                </a:solidFill>
                <a:latin typeface="Calibri"/>
                <a:ea typeface="Calibri"/>
                <a:cs typeface="Calibri"/>
                <a:sym typeface="Calibri"/>
              </a:rPr>
              <a:t>Un entorno virtual requiere que seamos más expresivos en nuestra comunicación, así mismo que elevemos nuestra competencia de escucha activa.</a:t>
            </a:r>
            <a:endParaRPr b="0" i="0" sz="1400" u="none" cap="none" strike="noStrike">
              <a:solidFill>
                <a:srgbClr val="000000"/>
              </a:solidFill>
              <a:latin typeface="Arial"/>
              <a:ea typeface="Arial"/>
              <a:cs typeface="Arial"/>
              <a:sym typeface="Arial"/>
            </a:endParaRPr>
          </a:p>
          <a:p>
            <a:pPr indent="-180975" lvl="0" marL="180975" marR="0" rtl="0" algn="l">
              <a:lnSpc>
                <a:spcPct val="100000"/>
              </a:lnSpc>
              <a:spcBef>
                <a:spcPts val="0"/>
              </a:spcBef>
              <a:spcAft>
                <a:spcPts val="0"/>
              </a:spcAft>
              <a:buClr>
                <a:srgbClr val="FFFFFF"/>
              </a:buClr>
              <a:buSzPts val="1600"/>
              <a:buFont typeface="Arial"/>
              <a:buChar char="•"/>
            </a:pPr>
            <a:r>
              <a:rPr b="0" i="0" lang="es-MX" sz="1600" u="none" cap="none" strike="noStrike">
                <a:solidFill>
                  <a:srgbClr val="FFFFFF"/>
                </a:solidFill>
                <a:latin typeface="Calibri"/>
                <a:ea typeface="Calibri"/>
                <a:cs typeface="Calibri"/>
                <a:sym typeface="Calibri"/>
              </a:rPr>
              <a:t>Se recomienda evitar hacer más de una cosa a la vez: participa con tus cinco sentidos en las reuniones presenciales de equipo, con la multitarea no rendimos al 100% y esto no pasa desapercibido. </a:t>
            </a:r>
            <a:endParaRPr b="0" i="0" sz="1400" u="none" cap="none" strike="noStrike">
              <a:solidFill>
                <a:srgbClr val="000000"/>
              </a:solidFill>
              <a:latin typeface="Arial"/>
              <a:ea typeface="Arial"/>
              <a:cs typeface="Arial"/>
              <a:sym typeface="Arial"/>
            </a:endParaRPr>
          </a:p>
        </p:txBody>
      </p:sp>
      <p:sp>
        <p:nvSpPr>
          <p:cNvPr id="310" name="Google Shape;310;p40"/>
          <p:cNvSpPr/>
          <p:nvPr/>
        </p:nvSpPr>
        <p:spPr>
          <a:xfrm>
            <a:off x="511154" y="331345"/>
            <a:ext cx="194580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chemeClr val="lt1"/>
                </a:solidFill>
                <a:latin typeface="Calibri"/>
                <a:ea typeface="Calibri"/>
                <a:cs typeface="Calibri"/>
                <a:sym typeface="Calibri"/>
              </a:rPr>
              <a:t>/ CONCLUSIONES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1"/>
          <p:cNvSpPr txBox="1"/>
          <p:nvPr/>
        </p:nvSpPr>
        <p:spPr>
          <a:xfrm>
            <a:off x="515764" y="965680"/>
            <a:ext cx="7881937" cy="1801640"/>
          </a:xfrm>
          <a:prstGeom prst="rect">
            <a:avLst/>
          </a:prstGeom>
          <a:noFill/>
          <a:ln>
            <a:noFill/>
          </a:ln>
        </p:spPr>
        <p:txBody>
          <a:bodyPr anchorCtr="0" anchor="t" bIns="0" lIns="0" spcFirstLastPara="1" rIns="0" wrap="square" tIns="0">
            <a:noAutofit/>
          </a:bodyPr>
          <a:lstStyle/>
          <a:p>
            <a:pPr indent="-174625" lvl="0" marL="174625" marR="0" rtl="0" algn="l">
              <a:lnSpc>
                <a:spcPct val="100000"/>
              </a:lnSpc>
              <a:spcBef>
                <a:spcPts val="0"/>
              </a:spcBef>
              <a:spcAft>
                <a:spcPts val="0"/>
              </a:spcAft>
              <a:buClr>
                <a:schemeClr val="dk1"/>
              </a:buClr>
              <a:buSzPts val="1500"/>
              <a:buFont typeface="Arial"/>
              <a:buChar char="•"/>
            </a:pPr>
            <a:r>
              <a:rPr b="0" i="0" lang="es-MX" sz="1500" u="none" cap="none" strike="noStrike">
                <a:solidFill>
                  <a:schemeClr val="dk1"/>
                </a:solidFill>
                <a:latin typeface="Calibri"/>
                <a:ea typeface="Calibri"/>
                <a:cs typeface="Calibri"/>
                <a:sym typeface="Calibri"/>
              </a:rPr>
              <a:t>Fuente: Ezequiel, Ander-Egg (2001) “El Trabajo en equipo” México: Editorial Progreso. </a:t>
            </a:r>
            <a:endParaRPr b="0" i="0" sz="1400" u="none" cap="none" strike="noStrike">
              <a:solidFill>
                <a:srgbClr val="000000"/>
              </a:solidFill>
              <a:latin typeface="Arial"/>
              <a:ea typeface="Arial"/>
              <a:cs typeface="Arial"/>
              <a:sym typeface="Arial"/>
            </a:endParaRPr>
          </a:p>
          <a:p>
            <a:pPr indent="-174625" lvl="0" marL="174625" marR="0" rtl="0" algn="l">
              <a:lnSpc>
                <a:spcPct val="100000"/>
              </a:lnSpc>
              <a:spcBef>
                <a:spcPts val="0"/>
              </a:spcBef>
              <a:spcAft>
                <a:spcPts val="0"/>
              </a:spcAft>
              <a:buClr>
                <a:schemeClr val="dk1"/>
              </a:buClr>
              <a:buSzPts val="1500"/>
              <a:buFont typeface="Arial"/>
              <a:buChar char="•"/>
            </a:pPr>
            <a:r>
              <a:rPr b="0" i="0" lang="es-MX" sz="1500" u="none" cap="none" strike="noStrike">
                <a:solidFill>
                  <a:schemeClr val="dk1"/>
                </a:solidFill>
                <a:latin typeface="Calibri"/>
                <a:ea typeface="Calibri"/>
                <a:cs typeface="Calibri"/>
                <a:sym typeface="Calibri"/>
              </a:rPr>
              <a:t>Fuente: </a:t>
            </a:r>
            <a:r>
              <a:rPr b="0" i="0" lang="es-MX" sz="1500" u="sng" cap="none" strike="noStrike">
                <a:solidFill>
                  <a:schemeClr val="dk1"/>
                </a:solidFill>
                <a:latin typeface="Calibri"/>
                <a:ea typeface="Calibri"/>
                <a:cs typeface="Calibri"/>
                <a:sym typeface="Calibri"/>
                <a:hlinkClick r:id="rId3">
                  <a:extLst>
                    <a:ext uri="{A12FA001-AC4F-418D-AE19-62706E023703}">
                      <ahyp:hlinkClr val="tx"/>
                    </a:ext>
                  </a:extLst>
                </a:hlinkClick>
              </a:rPr>
              <a:t>https://asana.com/es/resources/cross-functional-team</a:t>
            </a:r>
            <a:endParaRPr b="0" i="0" sz="1500" u="none" cap="none" strike="noStrike">
              <a:solidFill>
                <a:schemeClr val="dk1"/>
              </a:solidFill>
              <a:latin typeface="Calibri"/>
              <a:ea typeface="Calibri"/>
              <a:cs typeface="Calibri"/>
              <a:sym typeface="Calibri"/>
            </a:endParaRPr>
          </a:p>
          <a:p>
            <a:pPr indent="-174625" lvl="0" marL="174625" marR="0" rtl="0" algn="l">
              <a:lnSpc>
                <a:spcPct val="100000"/>
              </a:lnSpc>
              <a:spcBef>
                <a:spcPts val="0"/>
              </a:spcBef>
              <a:spcAft>
                <a:spcPts val="0"/>
              </a:spcAft>
              <a:buClr>
                <a:schemeClr val="dk1"/>
              </a:buClr>
              <a:buSzPts val="1500"/>
              <a:buFont typeface="Arial"/>
              <a:buChar char="•"/>
            </a:pPr>
            <a:r>
              <a:rPr b="0" i="0" lang="es-MX" sz="1500" u="none" cap="none" strike="noStrike">
                <a:solidFill>
                  <a:schemeClr val="dk1"/>
                </a:solidFill>
                <a:latin typeface="Calibri"/>
                <a:ea typeface="Calibri"/>
                <a:cs typeface="Calibri"/>
                <a:sym typeface="Calibri"/>
              </a:rPr>
              <a:t>Fuente: https://www.emprendeaconciencia.com/blog/tecnicas-y-herramientas-de-ideas</a:t>
            </a:r>
            <a:endParaRPr b="0" i="0" sz="1400" u="none" cap="none" strike="noStrike">
              <a:solidFill>
                <a:srgbClr val="000000"/>
              </a:solidFill>
              <a:latin typeface="Arial"/>
              <a:ea typeface="Arial"/>
              <a:cs typeface="Arial"/>
              <a:sym typeface="Arial"/>
            </a:endParaRPr>
          </a:p>
          <a:p>
            <a:pPr indent="-174625" lvl="0" marL="174625" marR="0" rtl="0" algn="l">
              <a:lnSpc>
                <a:spcPct val="100000"/>
              </a:lnSpc>
              <a:spcBef>
                <a:spcPts val="0"/>
              </a:spcBef>
              <a:spcAft>
                <a:spcPts val="0"/>
              </a:spcAft>
              <a:buClr>
                <a:schemeClr val="dk1"/>
              </a:buClr>
              <a:buSzPts val="1500"/>
              <a:buFont typeface="Arial"/>
              <a:buChar char="•"/>
            </a:pPr>
            <a:r>
              <a:rPr b="0" i="0" lang="es-MX" sz="1500" u="none" cap="none" strike="noStrike">
                <a:solidFill>
                  <a:schemeClr val="dk1"/>
                </a:solidFill>
                <a:latin typeface="Calibri"/>
                <a:ea typeface="Calibri"/>
                <a:cs typeface="Calibri"/>
                <a:sym typeface="Calibri"/>
              </a:rPr>
              <a:t>Fuente: </a:t>
            </a:r>
            <a:r>
              <a:rPr b="0" i="0" lang="es-MX" sz="1500" u="sng" cap="none" strike="noStrike">
                <a:solidFill>
                  <a:schemeClr val="dk1"/>
                </a:solidFill>
                <a:latin typeface="Calibri"/>
                <a:ea typeface="Calibri"/>
                <a:cs typeface="Calibri"/>
                <a:sym typeface="Calibri"/>
                <a:hlinkClick r:id="rId4">
                  <a:extLst>
                    <a:ext uri="{A12FA001-AC4F-418D-AE19-62706E023703}">
                      <ahyp:hlinkClr val="tx"/>
                    </a:ext>
                  </a:extLst>
                </a:hlinkClick>
              </a:rPr>
              <a:t>https://www.ingenioempresa.com/analisis-de-alternativas/</a:t>
            </a:r>
            <a:endParaRPr b="0" i="0" sz="1500" u="none" cap="none" strike="noStrike">
              <a:solidFill>
                <a:schemeClr val="dk1"/>
              </a:solidFill>
              <a:latin typeface="Calibri"/>
              <a:ea typeface="Calibri"/>
              <a:cs typeface="Calibri"/>
              <a:sym typeface="Calibri"/>
            </a:endParaRPr>
          </a:p>
          <a:p>
            <a:pPr indent="-174625" lvl="0" marL="174625"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Fuente: https://www.crehana.com/blog/negocios/que-es-jamboard/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Calibri"/>
              <a:ea typeface="Calibri"/>
              <a:cs typeface="Calibri"/>
              <a:sym typeface="Calibri"/>
            </a:endParaRPr>
          </a:p>
          <a:p>
            <a:pPr indent="-79375" lvl="0" marL="174625"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Calibri"/>
              <a:ea typeface="Calibri"/>
              <a:cs typeface="Calibri"/>
              <a:sym typeface="Calibri"/>
            </a:endParaRPr>
          </a:p>
          <a:p>
            <a:pPr indent="-79375" lvl="0" marL="174625"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316" name="Google Shape;316;p41"/>
          <p:cNvSpPr/>
          <p:nvPr/>
        </p:nvSpPr>
        <p:spPr>
          <a:xfrm>
            <a:off x="511154" y="331345"/>
            <a:ext cx="194580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BIBLIOGRAFÍA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5"/>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ACCIONES PARA LOGRAR EQUIPOS INTER ÁREAS </a:t>
            </a:r>
            <a:endParaRPr b="0" i="0" sz="1300" u="none" cap="none" strike="noStrike">
              <a:solidFill>
                <a:srgbClr val="438AD7"/>
              </a:solidFill>
              <a:latin typeface="Calibri"/>
              <a:ea typeface="Calibri"/>
              <a:cs typeface="Calibri"/>
              <a:sym typeface="Calibri"/>
            </a:endParaRPr>
          </a:p>
        </p:txBody>
      </p:sp>
      <p:sp>
        <p:nvSpPr>
          <p:cNvPr id="55" name="Google Shape;55;p5"/>
          <p:cNvSpPr txBox="1"/>
          <p:nvPr/>
        </p:nvSpPr>
        <p:spPr>
          <a:xfrm>
            <a:off x="512023" y="2320219"/>
            <a:ext cx="5301636" cy="240523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7000"/>
              </a:lnSpc>
              <a:spcBef>
                <a:spcPts val="800"/>
              </a:spcBef>
              <a:spcAft>
                <a:spcPts val="0"/>
              </a:spcAft>
              <a:buClr>
                <a:srgbClr val="0070C0"/>
              </a:buClr>
              <a:buSzPts val="1600"/>
              <a:buFont typeface="Arial"/>
              <a:buChar char="•"/>
            </a:pPr>
            <a:r>
              <a:rPr b="0" i="1" lang="es-MX" sz="1600" u="none" cap="none" strike="noStrike">
                <a:solidFill>
                  <a:srgbClr val="0070C0"/>
                </a:solidFill>
                <a:latin typeface="Calibri"/>
                <a:ea typeface="Calibri"/>
                <a:cs typeface="Calibri"/>
                <a:sym typeface="Calibri"/>
              </a:rPr>
              <a:t>Asumir que la construcción o formación de un equipo de trabajo es un proceso que lleva tiempo: </a:t>
            </a:r>
            <a:endParaRPr b="0" i="0" sz="1400" u="none" cap="none" strike="noStrike">
              <a:solidFill>
                <a:srgbClr val="000000"/>
              </a:solidFill>
              <a:latin typeface="Arial"/>
              <a:ea typeface="Arial"/>
              <a:cs typeface="Arial"/>
              <a:sym typeface="Arial"/>
            </a:endParaRPr>
          </a:p>
          <a:p>
            <a:pPr indent="0" lvl="1" marL="45720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Un equipo de trabajo se configura dentro de un proceso basado en una común orientación de objetivos con una clara distribución de responsabilidades y tareas dentro de una estructura organizacional básica y la creación de un sistema relacional gratificante que favorezca la productividad grupal.</a:t>
            </a:r>
            <a:endParaRPr b="0" i="0" sz="1600" u="none" cap="none" strike="noStrike">
              <a:solidFill>
                <a:schemeClr val="dk1"/>
              </a:solidFill>
              <a:latin typeface="Calibri"/>
              <a:ea typeface="Calibri"/>
              <a:cs typeface="Calibri"/>
              <a:sym typeface="Calibri"/>
            </a:endParaRPr>
          </a:p>
        </p:txBody>
      </p:sp>
      <p:sp>
        <p:nvSpPr>
          <p:cNvPr id="56" name="Google Shape;56;p5"/>
          <p:cNvSpPr txBox="1"/>
          <p:nvPr/>
        </p:nvSpPr>
        <p:spPr>
          <a:xfrm>
            <a:off x="512023" y="905307"/>
            <a:ext cx="7736828" cy="124876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7000"/>
              </a:lnSpc>
              <a:spcBef>
                <a:spcPts val="0"/>
              </a:spcBef>
              <a:spcAft>
                <a:spcPts val="0"/>
              </a:spcAft>
              <a:buClr>
                <a:srgbClr val="0070C0"/>
              </a:buClr>
              <a:buSzPts val="1600"/>
              <a:buFont typeface="Arial"/>
              <a:buChar char="•"/>
            </a:pPr>
            <a:r>
              <a:rPr b="0" i="1" lang="es-MX" sz="1600" u="none" cap="none" strike="noStrike">
                <a:solidFill>
                  <a:srgbClr val="0070C0"/>
                </a:solidFill>
                <a:latin typeface="Calibri"/>
                <a:ea typeface="Calibri"/>
                <a:cs typeface="Calibri"/>
                <a:sym typeface="Calibri"/>
              </a:rPr>
              <a:t>Un marco de referencia común compartido: </a:t>
            </a:r>
            <a:endParaRPr b="0" i="0" sz="1400" u="none" cap="none" strike="noStrike">
              <a:solidFill>
                <a:srgbClr val="000000"/>
              </a:solidFill>
              <a:latin typeface="Arial"/>
              <a:ea typeface="Arial"/>
              <a:cs typeface="Arial"/>
              <a:sym typeface="Arial"/>
            </a:endParaRPr>
          </a:p>
          <a:p>
            <a:pPr indent="0" lvl="1" marL="45720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Conjunto de los miembros del equipo, tanto en lo filosófico/ideológico como en lo estrictamente científico. Podría expresarse en términos ECRO (esquema conceptual referencial operativo).</a:t>
            </a:r>
            <a:endParaRPr b="0" i="0" sz="1600" u="none" cap="none" strike="noStrike">
              <a:solidFill>
                <a:schemeClr val="dk1"/>
              </a:solidFill>
              <a:latin typeface="Calibri"/>
              <a:ea typeface="Calibri"/>
              <a:cs typeface="Calibri"/>
              <a:sym typeface="Calibri"/>
            </a:endParaRPr>
          </a:p>
        </p:txBody>
      </p:sp>
      <p:pic>
        <p:nvPicPr>
          <p:cNvPr id="57" name="Google Shape;57;p5"/>
          <p:cNvPicPr preferRelativeResize="0"/>
          <p:nvPr/>
        </p:nvPicPr>
        <p:blipFill rotWithShape="1">
          <a:blip r:embed="rId3">
            <a:alphaModFix/>
          </a:blip>
          <a:srcRect b="0" l="0" r="0" t="0"/>
          <a:stretch/>
        </p:blipFill>
        <p:spPr>
          <a:xfrm>
            <a:off x="6018468" y="2608999"/>
            <a:ext cx="2530170" cy="21164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6"/>
          <p:cNvPicPr preferRelativeResize="0"/>
          <p:nvPr/>
        </p:nvPicPr>
        <p:blipFill rotWithShape="1">
          <a:blip r:embed="rId3">
            <a:alphaModFix/>
          </a:blip>
          <a:srcRect b="0" l="0" r="0" t="0"/>
          <a:stretch/>
        </p:blipFill>
        <p:spPr>
          <a:xfrm>
            <a:off x="5560135" y="2401462"/>
            <a:ext cx="3435294" cy="2290196"/>
          </a:xfrm>
          <a:prstGeom prst="rect">
            <a:avLst/>
          </a:prstGeom>
          <a:noFill/>
          <a:ln>
            <a:noFill/>
          </a:ln>
        </p:spPr>
      </p:pic>
      <p:sp>
        <p:nvSpPr>
          <p:cNvPr id="63" name="Google Shape;63;p6"/>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ACCIONES PARA LOGRAR EQUIPOS INTER ÁREAS </a:t>
            </a:r>
            <a:endParaRPr b="0" i="0" sz="1300" u="none" cap="none" strike="noStrike">
              <a:solidFill>
                <a:srgbClr val="438AD7"/>
              </a:solidFill>
              <a:latin typeface="Calibri"/>
              <a:ea typeface="Calibri"/>
              <a:cs typeface="Calibri"/>
              <a:sym typeface="Calibri"/>
            </a:endParaRPr>
          </a:p>
        </p:txBody>
      </p:sp>
      <p:sp>
        <p:nvSpPr>
          <p:cNvPr id="64" name="Google Shape;64;p6"/>
          <p:cNvSpPr txBox="1"/>
          <p:nvPr/>
        </p:nvSpPr>
        <p:spPr>
          <a:xfrm>
            <a:off x="480405" y="1635903"/>
            <a:ext cx="5506510" cy="366429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7000"/>
              </a:lnSpc>
              <a:spcBef>
                <a:spcPts val="800"/>
              </a:spcBef>
              <a:spcAft>
                <a:spcPts val="0"/>
              </a:spcAft>
              <a:buClr>
                <a:srgbClr val="000000"/>
              </a:buClr>
              <a:buSzPts val="1600"/>
              <a:buFont typeface="Arial"/>
              <a:buChar char="•"/>
            </a:pPr>
            <a:r>
              <a:rPr b="0" i="0" lang="es-MX" sz="1600" u="none" cap="none" strike="noStrike">
                <a:solidFill>
                  <a:schemeClr val="dk1"/>
                </a:solidFill>
                <a:latin typeface="Calibri"/>
                <a:ea typeface="Calibri"/>
                <a:cs typeface="Calibri"/>
                <a:sym typeface="Calibri"/>
              </a:rPr>
              <a:t>En un equipo interdisciplinario, los límites entre las áreas funcionales de una empresa se vuelven difusos. </a:t>
            </a:r>
            <a:endParaRPr b="0" i="0" sz="1400" u="none" cap="none" strike="noStrike">
              <a:solidFill>
                <a:srgbClr val="000000"/>
              </a:solidFill>
              <a:latin typeface="Arial"/>
              <a:ea typeface="Arial"/>
              <a:cs typeface="Arial"/>
              <a:sym typeface="Arial"/>
            </a:endParaRPr>
          </a:p>
          <a:p>
            <a:pPr indent="-285750" lvl="0" marL="285750" marR="0" rtl="0" algn="l">
              <a:lnSpc>
                <a:spcPct val="107000"/>
              </a:lnSpc>
              <a:spcBef>
                <a:spcPts val="800"/>
              </a:spcBef>
              <a:spcAft>
                <a:spcPts val="0"/>
              </a:spcAft>
              <a:buClr>
                <a:srgbClr val="000000"/>
              </a:buClr>
              <a:buSzPts val="1600"/>
              <a:buFont typeface="Arial"/>
              <a:buChar char="•"/>
            </a:pPr>
            <a:r>
              <a:rPr b="0" i="0" lang="es-MX" sz="1600" u="none" cap="none" strike="noStrike">
                <a:solidFill>
                  <a:schemeClr val="dk1"/>
                </a:solidFill>
                <a:latin typeface="Calibri"/>
                <a:ea typeface="Calibri"/>
                <a:cs typeface="Calibri"/>
                <a:sym typeface="Calibri"/>
              </a:rPr>
              <a:t>Los miembros de equipos de diferentes departamentos colaboran, se comunican y coordinan el trabajo para alcanzar un objetivo mayor. </a:t>
            </a:r>
            <a:endParaRPr b="0" i="0" sz="1600" u="none" cap="none" strike="noStrike">
              <a:solidFill>
                <a:schemeClr val="dk1"/>
              </a:solidFill>
              <a:latin typeface="Calibri"/>
              <a:ea typeface="Calibri"/>
              <a:cs typeface="Calibri"/>
              <a:sym typeface="Calibri"/>
            </a:endParaRPr>
          </a:p>
          <a:p>
            <a:pPr indent="-285750" lvl="0" marL="285750" marR="0" rtl="0" algn="l">
              <a:lnSpc>
                <a:spcPct val="107000"/>
              </a:lnSpc>
              <a:spcBef>
                <a:spcPts val="800"/>
              </a:spcBef>
              <a:spcAft>
                <a:spcPts val="0"/>
              </a:spcAft>
              <a:buClr>
                <a:srgbClr val="000000"/>
              </a:buClr>
              <a:buSzPts val="1600"/>
              <a:buFont typeface="Arial"/>
              <a:buChar char="•"/>
            </a:pPr>
            <a:r>
              <a:rPr b="0" i="0" lang="es-MX" sz="1600" u="none" cap="none" strike="noStrike">
                <a:solidFill>
                  <a:schemeClr val="dk1"/>
                </a:solidFill>
                <a:latin typeface="Calibri"/>
                <a:ea typeface="Calibri"/>
                <a:cs typeface="Calibri"/>
                <a:sym typeface="Calibri"/>
              </a:rPr>
              <a:t>Es un equipo más variado que se centra en objetivos más amplios que abarcan a toda la empresa. </a:t>
            </a:r>
            <a:endParaRPr b="0" i="0" sz="1400" u="none" cap="none" strike="noStrike">
              <a:solidFill>
                <a:srgbClr val="000000"/>
              </a:solidFill>
              <a:latin typeface="Arial"/>
              <a:ea typeface="Arial"/>
              <a:cs typeface="Arial"/>
              <a:sym typeface="Arial"/>
            </a:endParaRPr>
          </a:p>
          <a:p>
            <a:pPr indent="-285750" lvl="0" marL="285750" marR="0" rtl="0" algn="l">
              <a:lnSpc>
                <a:spcPct val="107000"/>
              </a:lnSpc>
              <a:spcBef>
                <a:spcPts val="800"/>
              </a:spcBef>
              <a:spcAft>
                <a:spcPts val="0"/>
              </a:spcAft>
              <a:buClr>
                <a:srgbClr val="000000"/>
              </a:buClr>
              <a:buSzPts val="1600"/>
              <a:buFont typeface="Arial"/>
              <a:buChar char="•"/>
            </a:pPr>
            <a:r>
              <a:rPr b="0" i="0" lang="es-MX" sz="1600" u="none" cap="none" strike="noStrike">
                <a:solidFill>
                  <a:schemeClr val="dk1"/>
                </a:solidFill>
                <a:latin typeface="Calibri"/>
                <a:ea typeface="Calibri"/>
                <a:cs typeface="Calibri"/>
                <a:sym typeface="Calibri"/>
              </a:rPr>
              <a:t>Un equipo interdisciplinario podría generar el plan de un proyecto orientado a aumentar la rentabilidad de la empresa desde distintas vías. El equipo puede incluir miembros de departamentos como el de marketing, producto, finanzas y ventas. </a:t>
            </a:r>
            <a:endParaRPr b="0" i="0" sz="1600" u="none" cap="none" strike="noStrike">
              <a:solidFill>
                <a:schemeClr val="dk1"/>
              </a:solidFill>
              <a:latin typeface="Calibri"/>
              <a:ea typeface="Calibri"/>
              <a:cs typeface="Calibri"/>
              <a:sym typeface="Calibri"/>
            </a:endParaRPr>
          </a:p>
        </p:txBody>
      </p:sp>
      <p:sp>
        <p:nvSpPr>
          <p:cNvPr id="65" name="Google Shape;65;p6"/>
          <p:cNvSpPr txBox="1"/>
          <p:nvPr/>
        </p:nvSpPr>
        <p:spPr>
          <a:xfrm>
            <a:off x="480403" y="769629"/>
            <a:ext cx="7951328" cy="98529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MX" sz="1600" u="none" cap="none" strike="noStrike">
                <a:solidFill>
                  <a:schemeClr val="dk1"/>
                </a:solidFill>
                <a:latin typeface="Calibri"/>
                <a:ea typeface="Calibri"/>
                <a:cs typeface="Calibri"/>
                <a:sym typeface="Calibri"/>
              </a:rPr>
              <a:t>¿Qué son los equipos interdisciplinarios?</a:t>
            </a:r>
            <a:endParaRPr b="1" i="0" sz="1600" u="none" cap="none" strike="noStrike">
              <a:solidFill>
                <a:schemeClr val="dk1"/>
              </a:solidFill>
              <a:latin typeface="Calibri"/>
              <a:ea typeface="Calibri"/>
              <a:cs typeface="Calibri"/>
              <a:sym typeface="Calibri"/>
            </a:endParaRPr>
          </a:p>
          <a:p>
            <a:pPr indent="-285750" lvl="0" marL="285750" marR="0" rtl="0" algn="l">
              <a:lnSpc>
                <a:spcPct val="107000"/>
              </a:lnSpc>
              <a:spcBef>
                <a:spcPts val="800"/>
              </a:spcBef>
              <a:spcAft>
                <a:spcPts val="0"/>
              </a:spcAft>
              <a:buClr>
                <a:srgbClr val="000000"/>
              </a:buClr>
              <a:buSzPts val="1600"/>
              <a:buFont typeface="Arial"/>
              <a:buChar char="•"/>
            </a:pPr>
            <a:r>
              <a:rPr b="0" i="0" lang="es-MX" sz="1600" u="none" cap="none" strike="noStrike">
                <a:solidFill>
                  <a:schemeClr val="dk1"/>
                </a:solidFill>
                <a:latin typeface="Calibri"/>
                <a:ea typeface="Calibri"/>
                <a:cs typeface="Calibri"/>
                <a:sym typeface="Calibri"/>
              </a:rPr>
              <a:t>Un equipo interdisciplinario es un </a:t>
            </a:r>
            <a:r>
              <a:rPr b="0" i="1" lang="es-MX" sz="1600" u="none" cap="none" strike="noStrike">
                <a:solidFill>
                  <a:srgbClr val="7030A0"/>
                </a:solidFill>
                <a:latin typeface="Calibri"/>
                <a:ea typeface="Calibri"/>
                <a:cs typeface="Calibri"/>
                <a:sym typeface="Calibri"/>
              </a:rPr>
              <a:t>grupo permanente o temporario de personas con distintos niveles y tipos de experiencia que trabajan juntas para lograr un objetivo común</a:t>
            </a:r>
            <a:r>
              <a:rPr b="0" i="0" lang="es-MX" sz="1600" u="none" cap="none" strike="noStrike">
                <a:solidFill>
                  <a:srgbClr val="7030A0"/>
                </a:solidFill>
                <a:latin typeface="Calibri"/>
                <a:ea typeface="Calibri"/>
                <a:cs typeface="Calibri"/>
                <a:sym typeface="Calibri"/>
              </a:rPr>
              <a:t>. </a:t>
            </a:r>
            <a:endParaRPr b="0" i="0" sz="1600" u="none" cap="none" strike="noStrike">
              <a:solidFill>
                <a:srgbClr val="7030A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7"/>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ACCIONES PARA LOGRAR EQUIPOS INTER ÁREAS </a:t>
            </a:r>
            <a:endParaRPr b="0" i="0" sz="1300" u="none" cap="none" strike="noStrike">
              <a:solidFill>
                <a:srgbClr val="438AD7"/>
              </a:solidFill>
              <a:latin typeface="Calibri"/>
              <a:ea typeface="Calibri"/>
              <a:cs typeface="Calibri"/>
              <a:sym typeface="Calibri"/>
            </a:endParaRPr>
          </a:p>
        </p:txBody>
      </p:sp>
      <p:sp>
        <p:nvSpPr>
          <p:cNvPr id="71" name="Google Shape;71;p7"/>
          <p:cNvSpPr txBox="1"/>
          <p:nvPr/>
        </p:nvSpPr>
        <p:spPr>
          <a:xfrm>
            <a:off x="512023" y="786232"/>
            <a:ext cx="7755284" cy="416892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MX" sz="1600" u="none" cap="none" strike="noStrike">
                <a:solidFill>
                  <a:schemeClr val="dk1"/>
                </a:solidFill>
                <a:latin typeface="Calibri"/>
                <a:ea typeface="Calibri"/>
                <a:cs typeface="Calibri"/>
                <a:sym typeface="Calibri"/>
              </a:rPr>
              <a:t>¿Cómo crear un equipo interdisciplinario?</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0"/>
              </a:spcBef>
              <a:spcAft>
                <a:spcPts val="0"/>
              </a:spcAft>
              <a:buClr>
                <a:srgbClr val="000000"/>
              </a:buClr>
              <a:buSzPts val="1600"/>
              <a:buFont typeface="Arial"/>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No importa si el equipo es permanente o temporario, empieza por evaluar cómo está compuesto el equipo actual. Analiza qué fortalezas y competencias extra se necesitan para alcanzar el objetivo planteado.</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Al igual que con cualquier otro equipo, el grupo interdisciplinario debería tener asignado a un gerente de proyectos y, además, debería incluir personas con las diferentes habilidades que tú crees que serían las adecuadas.</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070C0"/>
              </a:buClr>
              <a:buSzPts val="1600"/>
              <a:buFont typeface="Arial"/>
              <a:buChar char="•"/>
            </a:pPr>
            <a:r>
              <a:rPr b="0" i="1" lang="es-MX" sz="1600" u="none" cap="none" strike="noStrike">
                <a:solidFill>
                  <a:srgbClr val="0070C0"/>
                </a:solidFill>
                <a:latin typeface="Calibri"/>
                <a:ea typeface="Calibri"/>
                <a:cs typeface="Calibri"/>
                <a:sym typeface="Calibri"/>
              </a:rPr>
              <a:t>Céntrate en la diversidad</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La mejor manera de lograr una variedad de perspectivas en el equipo interdisciplinario es con miembros de diferentes departamentos. Cuando crees un equipo interdisciplinario diverso, será conveniente que elijas integrantes con distintos niveles de especialización y antigüedad, así como también con habilidades duras y blandas diferentes.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8"/>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ACCIONES PARA LOGRAR EQUIPOS INTER ÁREAS </a:t>
            </a:r>
            <a:endParaRPr b="0" i="0" sz="1300" u="none" cap="none" strike="noStrike">
              <a:solidFill>
                <a:srgbClr val="438AD7"/>
              </a:solidFill>
              <a:latin typeface="Calibri"/>
              <a:ea typeface="Calibri"/>
              <a:cs typeface="Calibri"/>
              <a:sym typeface="Calibri"/>
            </a:endParaRPr>
          </a:p>
        </p:txBody>
      </p:sp>
      <p:sp>
        <p:nvSpPr>
          <p:cNvPr id="77" name="Google Shape;77;p8"/>
          <p:cNvSpPr txBox="1"/>
          <p:nvPr/>
        </p:nvSpPr>
        <p:spPr>
          <a:xfrm>
            <a:off x="512023" y="1014026"/>
            <a:ext cx="7938958" cy="35394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70C0"/>
              </a:buClr>
              <a:buSzPts val="1600"/>
              <a:buFont typeface="Arial"/>
              <a:buChar char="•"/>
            </a:pPr>
            <a:r>
              <a:rPr b="0" i="1" lang="es-MX" sz="1600" u="none" cap="none" strike="noStrike">
                <a:solidFill>
                  <a:srgbClr val="0070C0"/>
                </a:solidFill>
                <a:latin typeface="Calibri"/>
                <a:ea typeface="Calibri"/>
                <a:cs typeface="Calibri"/>
                <a:sym typeface="Calibri"/>
              </a:rPr>
              <a:t>Alinea los objetivos</a:t>
            </a:r>
            <a:endParaRPr b="0" i="1" sz="1600" u="none" cap="none" strike="noStrike">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Al crear el equipo interdisciplinario, asegúrate de que cada miembro alinee sus objetivos individuales tanto con los del equipo como con los de la empresa en general.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 </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070C0"/>
              </a:buClr>
              <a:buSzPts val="1600"/>
              <a:buFont typeface="Arial"/>
              <a:buChar char="•"/>
            </a:pPr>
            <a:r>
              <a:rPr b="0" i="1" lang="es-MX" sz="1600" u="none" cap="none" strike="noStrike">
                <a:solidFill>
                  <a:srgbClr val="0070C0"/>
                </a:solidFill>
                <a:latin typeface="Calibri"/>
                <a:ea typeface="Calibri"/>
                <a:cs typeface="Calibri"/>
                <a:sym typeface="Calibri"/>
              </a:rPr>
              <a:t>Incluye a expertos en la materia</a:t>
            </a:r>
            <a:endParaRPr b="0" i="1" sz="1600" u="none" cap="none" strike="noStrike">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Si cuentas con expertos dentro del equipo interdisciplinario, la capacidad de resolución de problemas se potenciará y te permitirá avanzar con firmeza por los procesos de iniciación del proyecto y de entregas.</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 </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070C0"/>
              </a:buClr>
              <a:buSzPts val="1600"/>
              <a:buFont typeface="Arial"/>
              <a:buChar char="•"/>
            </a:pPr>
            <a:r>
              <a:rPr b="0" i="1" lang="es-MX" sz="1600" u="none" cap="none" strike="noStrike">
                <a:solidFill>
                  <a:srgbClr val="0070C0"/>
                </a:solidFill>
                <a:latin typeface="Calibri"/>
                <a:ea typeface="Calibri"/>
                <a:cs typeface="Calibri"/>
                <a:sym typeface="Calibri"/>
              </a:rPr>
              <a:t>Adopta la automatización del trabajo</a:t>
            </a:r>
            <a:endParaRPr b="0" i="1" sz="1600" u="none" cap="none" strike="noStrike">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Usa la automatización para tu provecho, ya que puedes fortalecer al equipo interdisciplinario. Con la automatización se reducen los pormenores del trabajo de modo tal que los miembros del equipo dedican menos tiempo a buscar información o a comunicar cambios, y más a los trabajos calificados. </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9"/>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 name="Google Shape;84;p9"/>
          <p:cNvSpPr/>
          <p:nvPr/>
        </p:nvSpPr>
        <p:spPr>
          <a:xfrm>
            <a:off x="424251" y="3703125"/>
            <a:ext cx="8446371" cy="4524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600"/>
              <a:buFont typeface="Arial"/>
              <a:buNone/>
            </a:pPr>
            <a:r>
              <a:rPr b="1" i="0" lang="es-MX" sz="2600" u="none" cap="none" strike="noStrike">
                <a:solidFill>
                  <a:schemeClr val="lt1"/>
                </a:solidFill>
                <a:latin typeface="Calibri"/>
                <a:ea typeface="Calibri"/>
                <a:cs typeface="Calibri"/>
                <a:sym typeface="Calibri"/>
              </a:rPr>
              <a:t>/ METODOLOGÍA DE GENERACIÓN DE IDEAS CO CREATIVAS</a:t>
            </a:r>
            <a:endParaRPr b="0" i="0" sz="2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